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542CE95-1D1D-4845-8E3C-1E174A25294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0D83-9971-48A0-9AFB-EA8888DA8CD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33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CE95-1D1D-4845-8E3C-1E174A25294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0D83-9971-48A0-9AFB-EA8888DA8C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22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CE95-1D1D-4845-8E3C-1E174A25294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0D83-9971-48A0-9AFB-EA8888DA8CD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5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CE95-1D1D-4845-8E3C-1E174A25294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0D83-9971-48A0-9AFB-EA8888DA8C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9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CE95-1D1D-4845-8E3C-1E174A25294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0D83-9971-48A0-9AFB-EA8888DA8CD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79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CE95-1D1D-4845-8E3C-1E174A25294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0D83-9971-48A0-9AFB-EA8888DA8C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60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CE95-1D1D-4845-8E3C-1E174A25294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0D83-9971-48A0-9AFB-EA8888DA8C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80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CE95-1D1D-4845-8E3C-1E174A25294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0D83-9971-48A0-9AFB-EA8888DA8C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63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CE95-1D1D-4845-8E3C-1E174A25294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0D83-9971-48A0-9AFB-EA8888DA8C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73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CE95-1D1D-4845-8E3C-1E174A25294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0D83-9971-48A0-9AFB-EA8888DA8C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27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CE95-1D1D-4845-8E3C-1E174A25294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0D83-9971-48A0-9AFB-EA8888DA8CD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97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542CE95-1D1D-4845-8E3C-1E174A25294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2E40D83-9971-48A0-9AFB-EA8888DA8CD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65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泰國學制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謝侑珊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216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技職教育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8952" y="1975104"/>
            <a:ext cx="10250423" cy="4544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中等教育前期不分流，為期三年；後</a:t>
            </a:r>
            <a:r>
              <a:rPr lang="zh-TW" altLang="en-US" dirty="0" smtClean="0"/>
              <a:t>中等</a:t>
            </a:r>
            <a:r>
              <a:rPr lang="en-US" altLang="zh-TW" dirty="0" smtClean="0"/>
              <a:t>(</a:t>
            </a:r>
            <a:r>
              <a:rPr lang="zh-TW" altLang="en-US" dirty="0" smtClean="0"/>
              <a:t>高中</a:t>
            </a:r>
            <a:r>
              <a:rPr lang="en-US" altLang="zh-TW" dirty="0" smtClean="0"/>
              <a:t>)</a:t>
            </a:r>
            <a:r>
              <a:rPr lang="zh-TW" altLang="en-US" dirty="0" smtClean="0"/>
              <a:t>教育</a:t>
            </a:r>
            <a:r>
              <a:rPr lang="zh-TW" altLang="en-US" dirty="0"/>
              <a:t>階段，分流為一般學術與技職</a:t>
            </a:r>
            <a:r>
              <a:rPr lang="en-US" altLang="zh-TW" dirty="0"/>
              <a:t>/</a:t>
            </a:r>
            <a:r>
              <a:rPr lang="zh-TW" altLang="en-US" dirty="0"/>
              <a:t>職業教育，兩者修業年限皆為期三年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課程合格後</a:t>
            </a:r>
            <a:r>
              <a:rPr lang="zh-TW" altLang="en-US" dirty="0" smtClean="0"/>
              <a:t>授予結業證明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err="1"/>
              <a:t>泰國技職教育分為三種體制，分別為正規</a:t>
            </a:r>
            <a:r>
              <a:rPr lang="en-US" altLang="zh-TW" dirty="0"/>
              <a:t>(formal)、</a:t>
            </a:r>
            <a:r>
              <a:rPr lang="en-US" altLang="zh-TW" dirty="0" err="1"/>
              <a:t>非正規</a:t>
            </a:r>
            <a:r>
              <a:rPr lang="en-US" altLang="zh-TW" dirty="0"/>
              <a:t>(non-formal)、</a:t>
            </a:r>
            <a:r>
              <a:rPr lang="en-US" altLang="zh-TW" dirty="0" err="1"/>
              <a:t>非正式</a:t>
            </a:r>
            <a:r>
              <a:rPr lang="en-US" altLang="zh-TW" dirty="0"/>
              <a:t>(informal </a:t>
            </a:r>
            <a:r>
              <a:rPr lang="en-US" altLang="zh-TW" dirty="0" smtClean="0"/>
              <a:t>)。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2381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技職教育</a:t>
            </a:r>
            <a:r>
              <a:rPr lang="en-US" altLang="zh-TW" dirty="0" smtClean="0"/>
              <a:t>-</a:t>
            </a:r>
            <a:r>
              <a:rPr lang="zh-TW" altLang="en-US" dirty="0"/>
              <a:t>正規技職教育</a:t>
            </a:r>
            <a:r>
              <a:rPr lang="zh-TW" altLang="en-US" dirty="0" smtClean="0"/>
              <a:t>體制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8952" y="1975104"/>
            <a:ext cx="10671048" cy="4544568"/>
          </a:xfrm>
        </p:spPr>
        <p:txBody>
          <a:bodyPr>
            <a:normAutofit/>
          </a:bodyPr>
          <a:lstStyle/>
          <a:p>
            <a:pPr marL="516636" lvl="1" indent="-342900">
              <a:buFont typeface="Wingdings" panose="05000000000000000000" pitchFamily="2" charset="2"/>
              <a:buChar char="l"/>
            </a:pPr>
            <a:r>
              <a:rPr lang="zh-TW" altLang="en-US" sz="2000" dirty="0" smtClean="0"/>
              <a:t>雙軌</a:t>
            </a:r>
            <a:r>
              <a:rPr lang="zh-TW" altLang="en-US" sz="2000" dirty="0"/>
              <a:t>制和學徒</a:t>
            </a:r>
            <a:r>
              <a:rPr lang="zh-TW" altLang="en-US" sz="2000" dirty="0" smtClean="0"/>
              <a:t>計劃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德國</a:t>
            </a:r>
            <a:r>
              <a:rPr lang="en-US" altLang="zh-TW" sz="2000" dirty="0" smtClean="0"/>
              <a:t>)</a:t>
            </a:r>
          </a:p>
          <a:p>
            <a:pPr marL="516636" lvl="1" indent="-342900">
              <a:buFont typeface="Wingdings" panose="05000000000000000000" pitchFamily="2" charset="2"/>
              <a:buChar char="l"/>
            </a:pPr>
            <a:r>
              <a:rPr lang="zh-TW" altLang="zh-TW" sz="2000" dirty="0"/>
              <a:t>與國家、地區和社區的需求</a:t>
            </a:r>
            <a:r>
              <a:rPr lang="zh-TW" altLang="zh-TW" sz="2000" dirty="0" smtClean="0"/>
              <a:t>相關</a:t>
            </a:r>
            <a:r>
              <a:rPr lang="zh-TW" altLang="en-US" sz="2000" dirty="0" smtClean="0"/>
              <a:t>，可以在</a:t>
            </a:r>
            <a:r>
              <a:rPr lang="en-US" altLang="zh-TW" sz="2000" dirty="0" smtClean="0"/>
              <a:t>9</a:t>
            </a:r>
            <a:r>
              <a:rPr lang="zh-TW" altLang="en-US" sz="2000" dirty="0"/>
              <a:t>類中</a:t>
            </a:r>
            <a:r>
              <a:rPr lang="zh-TW" altLang="en-US" sz="2000" dirty="0" smtClean="0"/>
              <a:t>選擇</a:t>
            </a:r>
            <a:endParaRPr lang="en-US" altLang="zh-TW" sz="2000" dirty="0" smtClean="0"/>
          </a:p>
          <a:p>
            <a:pPr marL="173736" lvl="1" indent="0">
              <a:buNone/>
            </a:pPr>
            <a:r>
              <a:rPr lang="en-US" altLang="zh-TW" sz="2000" dirty="0" smtClean="0"/>
              <a:t>	</a:t>
            </a:r>
            <a:r>
              <a:rPr lang="zh-TW" altLang="en-US" sz="2000" dirty="0" smtClean="0"/>
              <a:t>貿易</a:t>
            </a:r>
            <a:r>
              <a:rPr lang="zh-TW" altLang="en-US" sz="2000" dirty="0"/>
              <a:t>和工業</a:t>
            </a:r>
            <a:r>
              <a:rPr lang="en-US" altLang="zh-TW" sz="2000" dirty="0"/>
              <a:t>(Trade and industry)</a:t>
            </a:r>
            <a:r>
              <a:rPr lang="zh-TW" altLang="en-US" sz="2000" dirty="0"/>
              <a:t>、工藝和美術</a:t>
            </a:r>
            <a:r>
              <a:rPr lang="en-US" altLang="zh-TW" sz="2000" dirty="0"/>
              <a:t>(Arts and crafts)</a:t>
            </a:r>
            <a:r>
              <a:rPr lang="zh-TW" altLang="en-US" sz="2000" dirty="0"/>
              <a:t>、家政</a:t>
            </a:r>
            <a:r>
              <a:rPr lang="en-US" altLang="zh-TW" sz="2000" dirty="0"/>
              <a:t>(Home economics)</a:t>
            </a:r>
            <a:r>
              <a:rPr lang="zh-TW" altLang="en-US" sz="2000" dirty="0"/>
              <a:t>、商務和企業管理</a:t>
            </a:r>
            <a:r>
              <a:rPr lang="en-US" altLang="zh-TW" sz="2000" dirty="0"/>
              <a:t>(Commerce and business administration)</a:t>
            </a:r>
            <a:r>
              <a:rPr lang="zh-TW" altLang="en-US" sz="2000" dirty="0"/>
              <a:t>、旅遊業</a:t>
            </a:r>
            <a:r>
              <a:rPr lang="en-US" altLang="zh-TW" sz="2000" dirty="0"/>
              <a:t>(Tourism industry)</a:t>
            </a:r>
            <a:r>
              <a:rPr lang="zh-TW" altLang="en-US" sz="2000" dirty="0"/>
              <a:t>、農業</a:t>
            </a:r>
            <a:r>
              <a:rPr lang="en-US" altLang="zh-TW" sz="2000" dirty="0"/>
              <a:t>(Agriculture)</a:t>
            </a:r>
            <a:r>
              <a:rPr lang="zh-TW" altLang="en-US" sz="2000" dirty="0"/>
              <a:t>、漁業</a:t>
            </a:r>
            <a:r>
              <a:rPr lang="en-US" altLang="zh-TW" sz="2000" dirty="0"/>
              <a:t>(Fishery)</a:t>
            </a:r>
            <a:r>
              <a:rPr lang="zh-TW" altLang="en-US" sz="2000" dirty="0"/>
              <a:t>、紡織工業</a:t>
            </a:r>
            <a:r>
              <a:rPr lang="en-US" altLang="zh-TW" sz="2000" dirty="0"/>
              <a:t>(Textile industry)</a:t>
            </a:r>
            <a:r>
              <a:rPr lang="zh-TW" altLang="en-US" sz="2000" dirty="0"/>
              <a:t>、信息和通信技術</a:t>
            </a:r>
            <a:r>
              <a:rPr lang="en-US" altLang="zh-TW" sz="2000" dirty="0"/>
              <a:t>(Information and Communications Technology, ICT</a:t>
            </a:r>
            <a:r>
              <a:rPr lang="zh-TW" altLang="en-US" sz="2000" dirty="0" smtClean="0"/>
              <a:t>）。</a:t>
            </a:r>
            <a:endParaRPr lang="en-US" altLang="zh-TW" sz="2000" dirty="0" smtClean="0"/>
          </a:p>
          <a:p>
            <a:pPr marL="516636" lvl="1" indent="-342900">
              <a:buFont typeface="Wingdings" panose="05000000000000000000" pitchFamily="2" charset="2"/>
              <a:buChar char="l"/>
            </a:pPr>
            <a:r>
              <a:rPr lang="zh-TW" altLang="zh-TW" sz="2000" dirty="0"/>
              <a:t>短期（一般修習時數為</a:t>
            </a:r>
            <a:r>
              <a:rPr lang="en-US" altLang="zh-TW" sz="2000" dirty="0"/>
              <a:t>225</a:t>
            </a:r>
            <a:r>
              <a:rPr lang="zh-TW" altLang="zh-TW" sz="2000" dirty="0"/>
              <a:t>小時）的技術和職業教育與訓練</a:t>
            </a:r>
            <a:r>
              <a:rPr lang="zh-TW" altLang="zh-TW" sz="2000" dirty="0" smtClean="0"/>
              <a:t>方案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學術路線的學生也可選修</a:t>
            </a:r>
            <a:r>
              <a:rPr lang="en-US" altLang="zh-TW" sz="2000" dirty="0" smtClean="0"/>
              <a:t>)</a:t>
            </a:r>
          </a:p>
          <a:p>
            <a:pPr marL="516636" lvl="1" indent="-342900">
              <a:buFont typeface="Wingdings" panose="05000000000000000000" pitchFamily="2" charset="2"/>
              <a:buChar char="l"/>
            </a:pPr>
            <a:endParaRPr lang="en-US" altLang="zh-TW" sz="2000" dirty="0"/>
          </a:p>
          <a:p>
            <a:pPr marL="516636" lvl="1" indent="-342900">
              <a:buFont typeface="Wingdings" panose="05000000000000000000" pitchFamily="2" charset="2"/>
              <a:buChar char="l"/>
            </a:pPr>
            <a:r>
              <a:rPr lang="zh-TW" altLang="zh-TW" sz="2000" dirty="0"/>
              <a:t>高等教育階段，技職學院與技職大學皆提供各為期兩年、共兩個部分之技職</a:t>
            </a:r>
            <a:r>
              <a:rPr lang="zh-TW" altLang="zh-TW" sz="2000" dirty="0" smtClean="0"/>
              <a:t>教育</a:t>
            </a:r>
            <a:endParaRPr lang="en-US" altLang="zh-TW" sz="2000" dirty="0" smtClean="0"/>
          </a:p>
          <a:p>
            <a:pPr marL="516636" lvl="1" indent="-342900">
              <a:buFont typeface="Wingdings" panose="05000000000000000000" pitchFamily="2" charset="2"/>
              <a:buChar char="l"/>
            </a:pPr>
            <a:r>
              <a:rPr lang="zh-TW" altLang="zh-TW" sz="2000" dirty="0" smtClean="0"/>
              <a:t>技</a:t>
            </a:r>
            <a:r>
              <a:rPr lang="zh-TW" altLang="zh-TW" sz="2000" dirty="0"/>
              <a:t>職學院</a:t>
            </a:r>
            <a:r>
              <a:rPr lang="en-US" altLang="zh-TW" sz="2000" dirty="0"/>
              <a:t>/</a:t>
            </a:r>
            <a:r>
              <a:rPr lang="zh-TW" altLang="zh-TW" sz="2000" dirty="0"/>
              <a:t>大學亦提供為期兩年之副學士學位課程</a:t>
            </a:r>
            <a:r>
              <a:rPr lang="en-US" altLang="zh-TW" sz="2000" dirty="0"/>
              <a:t>(associate degree </a:t>
            </a:r>
            <a:r>
              <a:rPr lang="en-US" altLang="zh-TW" sz="2000" dirty="0" err="1"/>
              <a:t>programmes</a:t>
            </a:r>
            <a:r>
              <a:rPr lang="en-US" altLang="zh-TW" sz="2000" dirty="0"/>
              <a:t>)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marL="516636" lvl="1" indent="-342900">
              <a:buFont typeface="Wingdings" panose="05000000000000000000" pitchFamily="2" charset="2"/>
              <a:buChar char="l"/>
            </a:pPr>
            <a:r>
              <a:rPr lang="zh-TW" altLang="zh-TW" sz="2000" dirty="0" smtClean="0"/>
              <a:t>已</a:t>
            </a:r>
            <a:r>
              <a:rPr lang="zh-TW" altLang="zh-TW" sz="2000" dirty="0"/>
              <a:t>完成後中等教育兩年技術和職業教育與訓練課程修習之學生，可以轉換至一般大學課程，參與課程最後一年。通過期末考試後，學生將被授予學士資格</a:t>
            </a:r>
            <a:endParaRPr lang="en-US" altLang="zh-TW" sz="2000" dirty="0"/>
          </a:p>
          <a:p>
            <a:pPr marL="630936" lvl="1" indent="-457200">
              <a:buFont typeface="+mj-lt"/>
              <a:buAutoNum type="arabicPeriod"/>
            </a:pPr>
            <a:endParaRPr lang="en-US" altLang="zh-TW" dirty="0" smtClean="0"/>
          </a:p>
          <a:p>
            <a:pPr marL="630936" lvl="1" indent="-45720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390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技職教育</a:t>
            </a:r>
            <a:r>
              <a:rPr lang="en-US" altLang="zh-TW" dirty="0" smtClean="0"/>
              <a:t>-</a:t>
            </a:r>
            <a:r>
              <a:rPr lang="zh-TW" altLang="en-US" dirty="0" smtClean="0"/>
              <a:t>非正規</a:t>
            </a:r>
            <a:r>
              <a:rPr lang="zh-TW" altLang="en-US" dirty="0"/>
              <a:t>技職教育</a:t>
            </a:r>
            <a:r>
              <a:rPr lang="zh-TW" altLang="en-US" dirty="0" smtClean="0"/>
              <a:t>體制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8952" y="1975104"/>
            <a:ext cx="10671048" cy="4544568"/>
          </a:xfrm>
        </p:spPr>
        <p:txBody>
          <a:bodyPr>
            <a:normAutofit/>
          </a:bodyPr>
          <a:lstStyle/>
          <a:p>
            <a:pPr marL="173736" lvl="1" indent="0">
              <a:buNone/>
            </a:pPr>
            <a:r>
              <a:rPr lang="zh-TW" altLang="zh-TW" sz="2000" dirty="0"/>
              <a:t>主要包含職業發展計畫與非正規職業</a:t>
            </a:r>
            <a:r>
              <a:rPr lang="zh-TW" altLang="zh-TW" sz="2000" dirty="0" smtClean="0"/>
              <a:t>計畫</a:t>
            </a:r>
            <a:endParaRPr lang="en-US" altLang="zh-TW" sz="2000" dirty="0" smtClean="0"/>
          </a:p>
          <a:p>
            <a:pPr marL="630936" lvl="1" indent="-457200">
              <a:buFont typeface="Wingdings" panose="05000000000000000000" pitchFamily="2" charset="2"/>
              <a:buChar char="l"/>
            </a:pPr>
            <a:r>
              <a:rPr lang="zh-TW" altLang="zh-TW" sz="2000" dirty="0"/>
              <a:t>職業發展</a:t>
            </a:r>
            <a:r>
              <a:rPr lang="zh-TW" altLang="zh-TW" sz="2000" dirty="0" smtClean="0"/>
              <a:t>計畫</a:t>
            </a:r>
            <a:endParaRPr lang="en-US" altLang="zh-TW" sz="2000" dirty="0" smtClean="0"/>
          </a:p>
          <a:p>
            <a:pPr marL="813816" lvl="2" indent="-457200">
              <a:buFont typeface="+mj-lt"/>
              <a:buAutoNum type="arabicPeriod"/>
            </a:pPr>
            <a:r>
              <a:rPr lang="zh-TW" altLang="zh-TW" sz="2000" dirty="0"/>
              <a:t>生活技能發展的相關短期職業</a:t>
            </a:r>
            <a:r>
              <a:rPr lang="zh-TW" altLang="zh-TW" sz="2000" dirty="0" smtClean="0"/>
              <a:t>訓練</a:t>
            </a:r>
            <a:endParaRPr lang="en-US" altLang="zh-TW" sz="2000" dirty="0" smtClean="0"/>
          </a:p>
          <a:p>
            <a:pPr marL="813816" lvl="2" indent="-457200">
              <a:buFont typeface="+mj-lt"/>
              <a:buAutoNum type="arabicPeriod"/>
            </a:pPr>
            <a:r>
              <a:rPr lang="zh-TW" altLang="zh-TW" sz="2000" dirty="0"/>
              <a:t>就業相關的技能</a:t>
            </a:r>
            <a:r>
              <a:rPr lang="zh-TW" altLang="zh-TW" sz="2000" dirty="0" smtClean="0"/>
              <a:t>訓練</a:t>
            </a:r>
            <a:endParaRPr lang="en-US" altLang="zh-TW" sz="2000" dirty="0" smtClean="0"/>
          </a:p>
          <a:p>
            <a:pPr marL="813816" lvl="2" indent="-457200">
              <a:buFont typeface="+mj-lt"/>
              <a:buAutoNum type="arabicPeriod"/>
            </a:pPr>
            <a:r>
              <a:rPr lang="zh-TW" altLang="zh-TW" sz="2000" dirty="0"/>
              <a:t>相同職業的學生小組</a:t>
            </a:r>
            <a:r>
              <a:rPr lang="zh-TW" altLang="zh-TW" sz="2000" dirty="0" smtClean="0"/>
              <a:t>學習</a:t>
            </a:r>
            <a:endParaRPr lang="en-US" altLang="zh-TW" sz="2000" dirty="0" smtClean="0"/>
          </a:p>
          <a:p>
            <a:pPr marL="813816" lvl="2" indent="-457200">
              <a:buFont typeface="+mj-lt"/>
              <a:buAutoNum type="arabicPeriod"/>
            </a:pPr>
            <a:r>
              <a:rPr lang="zh-TW" altLang="zh-TW" sz="2000" dirty="0"/>
              <a:t>透過科技應用進行之職業</a:t>
            </a:r>
            <a:r>
              <a:rPr lang="zh-TW" altLang="zh-TW" sz="2000" dirty="0" smtClean="0"/>
              <a:t>發展</a:t>
            </a:r>
            <a:endParaRPr lang="en-US" altLang="zh-TW" sz="2000" dirty="0" smtClean="0"/>
          </a:p>
          <a:p>
            <a:pPr marL="516636" lvl="1" indent="-342900">
              <a:buFont typeface="Wingdings" panose="05000000000000000000" pitchFamily="2" charset="2"/>
              <a:buChar char="l"/>
            </a:pPr>
            <a:endParaRPr lang="en-US" altLang="zh-TW" sz="2000" dirty="0"/>
          </a:p>
          <a:p>
            <a:pPr marL="516636" lvl="1" indent="-342900">
              <a:buFont typeface="Wingdings" panose="05000000000000000000" pitchFamily="2" charset="2"/>
              <a:buChar char="l"/>
            </a:pPr>
            <a:r>
              <a:rPr lang="zh-TW" altLang="zh-TW" sz="2000" dirty="0"/>
              <a:t>非正規職業</a:t>
            </a:r>
            <a:r>
              <a:rPr lang="zh-TW" altLang="zh-TW" sz="2000" dirty="0" smtClean="0"/>
              <a:t>計畫</a:t>
            </a:r>
            <a:endParaRPr lang="en-US" altLang="zh-TW" sz="2000" dirty="0" smtClean="0"/>
          </a:p>
          <a:p>
            <a:pPr marL="813816" lvl="2" indent="-457200">
              <a:buFont typeface="+mj-lt"/>
              <a:buAutoNum type="arabicPeriod"/>
            </a:pPr>
            <a:r>
              <a:rPr lang="en-US" altLang="zh-TW" sz="2000" dirty="0" err="1" smtClean="0"/>
              <a:t>短期訓練方案</a:t>
            </a:r>
            <a:endParaRPr lang="en-US" altLang="zh-TW" sz="2000" dirty="0" smtClean="0"/>
          </a:p>
          <a:p>
            <a:pPr marL="813816" lvl="2" indent="-457200">
              <a:buFont typeface="+mj-lt"/>
              <a:buAutoNum type="arabicPeriod"/>
            </a:pPr>
            <a:r>
              <a:rPr lang="en-US" altLang="zh-TW" sz="2000" dirty="0" err="1" smtClean="0"/>
              <a:t>團體職業相關課程</a:t>
            </a:r>
            <a:endParaRPr lang="en-US" altLang="zh-TW" sz="2000" dirty="0" smtClean="0"/>
          </a:p>
          <a:p>
            <a:pPr marL="813816" lvl="2" indent="-457200">
              <a:buFont typeface="+mj-lt"/>
              <a:buAutoNum type="arabicPeriod"/>
            </a:pPr>
            <a:r>
              <a:rPr lang="en-US" altLang="zh-TW" sz="2000" dirty="0" err="1" smtClean="0"/>
              <a:t>與中等教育前期相當的技職證明方案</a:t>
            </a:r>
            <a:endParaRPr lang="en-US" altLang="zh-TW" sz="2000" dirty="0" smtClean="0"/>
          </a:p>
          <a:p>
            <a:pPr marL="813816" lvl="2" indent="-457200">
              <a:buFont typeface="+mj-lt"/>
              <a:buAutoNum type="arabicPeriod"/>
            </a:pPr>
            <a:r>
              <a:rPr lang="en-US" altLang="zh-TW" sz="2000" dirty="0" err="1"/>
              <a:t>非正規的職業教育方案</a:t>
            </a:r>
            <a:endParaRPr lang="en-US" altLang="zh-TW" sz="2000" dirty="0" smtClean="0"/>
          </a:p>
          <a:p>
            <a:pPr marL="630936" lvl="1" indent="-45720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266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技職教育</a:t>
            </a:r>
            <a:r>
              <a:rPr lang="en-US" altLang="zh-TW" dirty="0" smtClean="0"/>
              <a:t>-</a:t>
            </a:r>
            <a:r>
              <a:rPr lang="zh-TW" altLang="en-US" dirty="0" smtClean="0"/>
              <a:t>非正式技</a:t>
            </a:r>
            <a:r>
              <a:rPr lang="zh-TW" altLang="en-US" dirty="0"/>
              <a:t>職教育</a:t>
            </a:r>
            <a:r>
              <a:rPr lang="zh-TW" altLang="en-US" dirty="0" smtClean="0"/>
              <a:t>體制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8952" y="1975104"/>
            <a:ext cx="10671048" cy="4544568"/>
          </a:xfrm>
        </p:spPr>
        <p:txBody>
          <a:bodyPr>
            <a:normAutofit/>
          </a:bodyPr>
          <a:lstStyle/>
          <a:p>
            <a:pPr marL="516636" lvl="1" indent="-342900">
              <a:buFont typeface="Wingdings" panose="05000000000000000000" pitchFamily="2" charset="2"/>
              <a:buChar char="l"/>
            </a:pPr>
            <a:r>
              <a:rPr lang="zh-TW" altLang="zh-TW" sz="2000" dirty="0"/>
              <a:t>包含許多不同的模式，例如到社區中心、科學中心接受教育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marL="516636" lvl="1" indent="-342900">
              <a:buFont typeface="Wingdings" panose="05000000000000000000" pitchFamily="2" charset="2"/>
              <a:buChar char="l"/>
            </a:pPr>
            <a:r>
              <a:rPr lang="zh-TW" altLang="zh-TW" sz="2000" dirty="0" smtClean="0"/>
              <a:t>正規</a:t>
            </a:r>
            <a:r>
              <a:rPr lang="zh-TW" altLang="zh-TW" sz="2000" dirty="0"/>
              <a:t>技職、非正規與非正式技職教育間，能夠以學分，搭配不同機構提供的技職訓練、技職評量等方式進行轉銜。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611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學校制度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0080" y="2286000"/>
            <a:ext cx="1078992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dirty="0" smtClean="0"/>
              <a:t>分為基礎義務教育與高等教育</a:t>
            </a:r>
            <a:endParaRPr lang="en-US" altLang="zh-TW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dirty="0"/>
              <a:t>1999</a:t>
            </a:r>
            <a:r>
              <a:rPr lang="zh-TW" altLang="en-US" dirty="0"/>
              <a:t>年的</a:t>
            </a:r>
            <a:r>
              <a:rPr lang="en-US" altLang="zh-TW" dirty="0"/>
              <a:t>《</a:t>
            </a:r>
            <a:r>
              <a:rPr lang="zh-TW" altLang="en-US" dirty="0"/>
              <a:t>國民教育法</a:t>
            </a:r>
            <a:r>
              <a:rPr lang="en-US" altLang="zh-TW" dirty="0" smtClean="0"/>
              <a:t>》</a:t>
            </a:r>
            <a:r>
              <a:rPr lang="zh-TW" altLang="en-US" dirty="0" smtClean="0"/>
              <a:t>明確規定，必須提供十二年以上的免費教育</a:t>
            </a:r>
            <a:endParaRPr lang="en-US" altLang="zh-TW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dirty="0" smtClean="0"/>
              <a:t>2016</a:t>
            </a:r>
            <a:r>
              <a:rPr lang="zh-TW" altLang="en-US" dirty="0"/>
              <a:t>年泰國國家維護和平委員會</a:t>
            </a:r>
            <a:r>
              <a:rPr lang="zh-TW" altLang="en-US" dirty="0" smtClean="0"/>
              <a:t>命令政府需免費</a:t>
            </a:r>
            <a:r>
              <a:rPr lang="zh-TW" altLang="en-US" dirty="0"/>
              <a:t>提供</a:t>
            </a:r>
            <a:r>
              <a:rPr lang="en-US" altLang="zh-TW" dirty="0"/>
              <a:t>15</a:t>
            </a:r>
            <a:r>
              <a:rPr lang="zh-TW" altLang="en-US" dirty="0"/>
              <a:t>年基礎</a:t>
            </a:r>
            <a:r>
              <a:rPr lang="zh-TW" altLang="en-US" dirty="0" smtClean="0"/>
              <a:t>義務教育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1.</a:t>
            </a:r>
            <a:r>
              <a:rPr lang="zh-TW" altLang="en-US" dirty="0" smtClean="0"/>
              <a:t>幼稚園</a:t>
            </a:r>
            <a:r>
              <a:rPr lang="en-US" altLang="zh-TW" dirty="0"/>
              <a:t>3</a:t>
            </a:r>
            <a:r>
              <a:rPr lang="zh-TW" altLang="en-US" dirty="0" smtClean="0"/>
              <a:t>－</a:t>
            </a:r>
            <a:r>
              <a:rPr lang="en-US" altLang="zh-TW" dirty="0"/>
              <a:t>5</a:t>
            </a:r>
            <a:r>
              <a:rPr lang="zh-TW" altLang="en-US" dirty="0" smtClean="0"/>
              <a:t>歲</a:t>
            </a:r>
            <a:r>
              <a:rPr lang="zh-TW" altLang="en-US" dirty="0"/>
              <a:t>、</a:t>
            </a:r>
            <a:r>
              <a:rPr lang="zh-TW" altLang="en-US" dirty="0" smtClean="0"/>
              <a:t>小學</a:t>
            </a:r>
            <a:r>
              <a:rPr lang="en-US" altLang="zh-TW" dirty="0" smtClean="0"/>
              <a:t>6-11</a:t>
            </a:r>
            <a:r>
              <a:rPr lang="zh-TW" altLang="en-US" dirty="0" smtClean="0"/>
              <a:t>歲</a:t>
            </a:r>
            <a:r>
              <a:rPr lang="zh-TW" altLang="en-US" dirty="0"/>
              <a:t>、國中</a:t>
            </a:r>
            <a:r>
              <a:rPr lang="en-US" altLang="zh-TW" dirty="0" smtClean="0"/>
              <a:t>12</a:t>
            </a:r>
            <a:r>
              <a:rPr lang="zh-TW" altLang="en-US" dirty="0" smtClean="0"/>
              <a:t>－</a:t>
            </a:r>
            <a:r>
              <a:rPr lang="en-US" altLang="zh-TW" dirty="0" smtClean="0"/>
              <a:t>14</a:t>
            </a:r>
            <a:r>
              <a:rPr lang="zh-TW" altLang="en-US" dirty="0" smtClean="0"/>
              <a:t>歲</a:t>
            </a:r>
            <a:r>
              <a:rPr lang="zh-TW" altLang="en-US" dirty="0"/>
              <a:t>及高中</a:t>
            </a:r>
            <a:r>
              <a:rPr lang="en-US" altLang="zh-TW" dirty="0" smtClean="0"/>
              <a:t>15</a:t>
            </a:r>
            <a:r>
              <a:rPr lang="zh-TW" altLang="en-US" dirty="0" smtClean="0"/>
              <a:t>－</a:t>
            </a:r>
            <a:r>
              <a:rPr lang="en-US" altLang="zh-TW" dirty="0" smtClean="0"/>
              <a:t>17</a:t>
            </a:r>
            <a:r>
              <a:rPr lang="zh-TW" altLang="en-US" dirty="0" smtClean="0"/>
              <a:t>歲</a:t>
            </a:r>
            <a:r>
              <a:rPr lang="zh-TW" altLang="en-US" dirty="0"/>
              <a:t>學生免費</a:t>
            </a:r>
            <a:r>
              <a:rPr lang="zh-TW" altLang="en-US" dirty="0" smtClean="0"/>
              <a:t>義務教育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/>
              <a:t>     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教學</a:t>
            </a:r>
            <a:r>
              <a:rPr lang="zh-TW" altLang="en-US" dirty="0"/>
              <a:t>管理費、教科書、學習</a:t>
            </a:r>
            <a:r>
              <a:rPr lang="zh-TW" altLang="en-US" dirty="0" smtClean="0"/>
              <a:t>用品、</a:t>
            </a:r>
            <a:r>
              <a:rPr lang="zh-TW" altLang="en-US" dirty="0"/>
              <a:t>校服、課外活動費、內閣批准的其他費用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/>
              <a:t>       </a:t>
            </a:r>
            <a:r>
              <a:rPr lang="en-US" altLang="zh-TW" dirty="0" smtClean="0"/>
              <a:t>3.</a:t>
            </a:r>
            <a:r>
              <a:rPr lang="zh-TW" altLang="en-US" dirty="0" smtClean="0"/>
              <a:t>早在</a:t>
            </a:r>
            <a:r>
              <a:rPr lang="en-US" altLang="zh-TW" dirty="0" smtClean="0"/>
              <a:t>2009</a:t>
            </a:r>
            <a:r>
              <a:rPr lang="zh-TW" altLang="en-US" dirty="0"/>
              <a:t>年內閣便已決定免費</a:t>
            </a:r>
            <a:r>
              <a:rPr lang="zh-TW" altLang="en-US" dirty="0" smtClean="0"/>
              <a:t>提供</a:t>
            </a:r>
            <a:r>
              <a:rPr lang="en-US" altLang="zh-TW" dirty="0" smtClean="0"/>
              <a:t>15</a:t>
            </a:r>
            <a:r>
              <a:rPr lang="zh-TW" altLang="en-US" dirty="0"/>
              <a:t>年的</a:t>
            </a:r>
            <a:r>
              <a:rPr lang="zh-TW" altLang="en-US" dirty="0" smtClean="0"/>
              <a:t>義務教育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1721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86" t="35233" r="33697" b="12486"/>
          <a:stretch/>
        </p:blipFill>
        <p:spPr>
          <a:xfrm>
            <a:off x="0" y="62720"/>
            <a:ext cx="8183880" cy="6795280"/>
          </a:xfrm>
          <a:prstGeom prst="rect">
            <a:avLst/>
          </a:prstGeom>
        </p:spPr>
      </p:pic>
      <p:pic>
        <p:nvPicPr>
          <p:cNvPr id="6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727633" y="585216"/>
            <a:ext cx="4545965" cy="60807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2114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38593" y="3190558"/>
            <a:ext cx="9720263" cy="1500187"/>
          </a:xfrm>
        </p:spPr>
        <p:txBody>
          <a:bodyPr/>
          <a:lstStyle/>
          <a:p>
            <a:r>
              <a:rPr lang="zh-TW" altLang="en-US" dirty="0" smtClean="0"/>
              <a:t>學前教育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746504" y="1408176"/>
            <a:ext cx="9720263" cy="402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3</a:t>
            </a:r>
            <a:r>
              <a:rPr lang="zh-TW" altLang="en-US" dirty="0" smtClean="0"/>
              <a:t>年</a:t>
            </a:r>
            <a:r>
              <a:rPr lang="en-US" altLang="zh-TW" dirty="0" smtClean="0"/>
              <a:t>(</a:t>
            </a:r>
            <a:r>
              <a:rPr lang="zh-TW" altLang="en-US" dirty="0" smtClean="0"/>
              <a:t>免費</a:t>
            </a:r>
            <a:r>
              <a:rPr lang="en-US" altLang="zh-TW" dirty="0" smtClean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dirty="0"/>
              <a:t>沒有強制規定入學，依家長的需求做選擇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938784" y="25146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初等教育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746696" y="4846320"/>
            <a:ext cx="9720071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zh-TW" smtClean="0"/>
              <a:t>具強制性的義務教育</a:t>
            </a:r>
            <a:endParaRPr lang="en-US" altLang="zh-TW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smtClean="0"/>
              <a:t>小學畢業後，學生可以進入中學接受普通教育，也可以進入職業中學接受職業教育</a:t>
            </a:r>
            <a:endParaRPr lang="en-US" altLang="zh-TW" smtClean="0"/>
          </a:p>
          <a:p>
            <a:pPr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900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中等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zh-TW" dirty="0"/>
              <a:t>具強制性的</a:t>
            </a:r>
            <a:r>
              <a:rPr lang="zh-TW" altLang="zh-TW" dirty="0" smtClean="0"/>
              <a:t>義務教育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學校有兩類，一類是普通中學，另一類是職業技術</a:t>
            </a:r>
            <a:r>
              <a:rPr lang="zh-TW" altLang="en-US" dirty="0" smtClean="0"/>
              <a:t>學校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課程分為三部分：主修課、選修課和活動</a:t>
            </a:r>
            <a:r>
              <a:rPr lang="zh-TW" altLang="en-US" dirty="0" smtClean="0"/>
              <a:t>課程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dirty="0"/>
              <a:t>初中和高中的課程都採用學分</a:t>
            </a:r>
            <a:r>
              <a:rPr lang="zh-TW" altLang="zh-TW" dirty="0" smtClean="0"/>
              <a:t>制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828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高中升大學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25328" cy="43982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2004</a:t>
            </a:r>
            <a:r>
              <a:rPr lang="zh-TW" altLang="en-US" dirty="0" smtClean="0"/>
              <a:t>年取消全國聯考制度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2018</a:t>
            </a:r>
            <a:r>
              <a:rPr lang="zh-TW" altLang="en-US" dirty="0" smtClean="0"/>
              <a:t>年考試制度調整</a:t>
            </a:r>
            <a:endParaRPr lang="en-US" altLang="zh-TW" dirty="0" smtClean="0"/>
          </a:p>
          <a:p>
            <a:pPr marL="630936" lvl="1" indent="-457200">
              <a:buFont typeface="+mj-lt"/>
              <a:buAutoNum type="arabicPeriod"/>
            </a:pPr>
            <a:r>
              <a:rPr lang="zh-TW" altLang="en-US" sz="2000" dirty="0" smtClean="0"/>
              <a:t>採取</a:t>
            </a:r>
            <a:r>
              <a:rPr lang="en-US" altLang="zh-TW" sz="2000" dirty="0" smtClean="0"/>
              <a:t>20%</a:t>
            </a:r>
            <a:r>
              <a:rPr lang="zh-TW" altLang="en-US" sz="2000" dirty="0" smtClean="0"/>
              <a:t>的高中平均成績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原為</a:t>
            </a:r>
            <a:r>
              <a:rPr lang="en-US" altLang="zh-TW" sz="2000" dirty="0" smtClean="0"/>
              <a:t>2004</a:t>
            </a:r>
            <a:r>
              <a:rPr lang="zh-TW" altLang="en-US" sz="2000" dirty="0" smtClean="0"/>
              <a:t>年的</a:t>
            </a:r>
            <a:r>
              <a:rPr lang="en-US" altLang="zh-TW" sz="2000" dirty="0" smtClean="0"/>
              <a:t>10%)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altLang="zh-TW" sz="2000" dirty="0" err="1" smtClean="0"/>
              <a:t>普通國家教育考試</a:t>
            </a:r>
            <a:r>
              <a:rPr lang="en-US" altLang="zh-TW" sz="2000" dirty="0" err="1"/>
              <a:t>（Ordinary</a:t>
            </a:r>
            <a:r>
              <a:rPr lang="en-US" altLang="zh-TW" sz="2000" dirty="0"/>
              <a:t> National Education Test，簡稱</a:t>
            </a:r>
            <a:r>
              <a:rPr lang="en-US" altLang="zh-TW" sz="2000" dirty="0" smtClean="0"/>
              <a:t>O-NET）30％</a:t>
            </a:r>
            <a:endParaRPr lang="en-US" altLang="zh-TW" sz="2000" dirty="0"/>
          </a:p>
          <a:p>
            <a:pPr marL="630936" lvl="1" indent="-457200">
              <a:buFont typeface="+mj-lt"/>
              <a:buAutoNum type="arabicPeriod"/>
            </a:pPr>
            <a:r>
              <a:rPr lang="en-US" altLang="zh-TW" sz="2000" dirty="0" err="1" smtClean="0"/>
              <a:t>一般能力傾向測驗</a:t>
            </a:r>
            <a:r>
              <a:rPr lang="en-US" altLang="zh-TW" sz="2000" dirty="0" err="1"/>
              <a:t>（General</a:t>
            </a:r>
            <a:r>
              <a:rPr lang="en-US" altLang="zh-TW" sz="2000" dirty="0"/>
              <a:t> Aptitude Test，簡稱</a:t>
            </a:r>
            <a:r>
              <a:rPr lang="en-US" altLang="zh-TW" sz="2000" dirty="0" smtClean="0"/>
              <a:t>GAT）10-50％</a:t>
            </a:r>
            <a:endParaRPr lang="en-US" altLang="zh-TW" sz="2000" dirty="0"/>
          </a:p>
          <a:p>
            <a:pPr marL="630936" lvl="1" indent="-457200">
              <a:buFont typeface="+mj-lt"/>
              <a:buAutoNum type="arabicPeriod"/>
            </a:pPr>
            <a:r>
              <a:rPr lang="en-US" altLang="zh-TW" sz="2000" dirty="0" err="1" smtClean="0"/>
              <a:t>職業能力傾向測驗</a:t>
            </a:r>
            <a:r>
              <a:rPr lang="en-US" altLang="zh-TW" sz="2000" dirty="0" smtClean="0"/>
              <a:t>(the </a:t>
            </a:r>
            <a:r>
              <a:rPr lang="en-US" altLang="zh-TW" sz="2000" dirty="0"/>
              <a:t>Professional Aptitude Test</a:t>
            </a:r>
            <a:r>
              <a:rPr lang="zh-TW" altLang="zh-TW" sz="2000" dirty="0" smtClean="0"/>
              <a:t>，</a:t>
            </a:r>
            <a:r>
              <a:rPr lang="zh-TW" altLang="en-US" sz="2000" dirty="0" smtClean="0"/>
              <a:t>簡稱</a:t>
            </a:r>
            <a:r>
              <a:rPr lang="en-US" altLang="zh-TW" sz="2000" dirty="0" smtClean="0"/>
              <a:t>PAT)：0-40</a:t>
            </a:r>
            <a:r>
              <a:rPr lang="en-US" altLang="zh-TW" sz="2000" dirty="0"/>
              <a:t>％(</a:t>
            </a:r>
            <a:r>
              <a:rPr lang="en-US" altLang="zh-TW" sz="2000" dirty="0" err="1"/>
              <a:t>如果非職業教育可以不用測驗</a:t>
            </a:r>
            <a:r>
              <a:rPr lang="en-US" altLang="zh-TW" sz="2000" dirty="0"/>
              <a:t>)</a:t>
            </a:r>
            <a:endParaRPr lang="zh-TW" altLang="zh-TW" sz="20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784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高等教育</a:t>
            </a:r>
            <a:r>
              <a:rPr lang="en-US" altLang="zh-TW" dirty="0" smtClean="0"/>
              <a:t>-</a:t>
            </a:r>
            <a:r>
              <a:rPr lang="zh-TW" altLang="en-US" dirty="0" smtClean="0"/>
              <a:t>學士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普通高中生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四年制</a:t>
            </a:r>
            <a:r>
              <a:rPr lang="en-US" altLang="zh-TW" dirty="0" smtClean="0"/>
              <a:t>(</a:t>
            </a:r>
            <a:r>
              <a:rPr lang="zh-TW" altLang="en-US" dirty="0" smtClean="0"/>
              <a:t>較接近美國的學制</a:t>
            </a:r>
            <a:r>
              <a:rPr lang="en-US" altLang="zh-TW" dirty="0" smtClean="0"/>
              <a:t>) (</a:t>
            </a:r>
            <a:r>
              <a:rPr lang="en-US" altLang="zh-TW" dirty="0"/>
              <a:t>120-150</a:t>
            </a:r>
            <a:r>
              <a:rPr lang="zh-TW" altLang="en-US" dirty="0"/>
              <a:t>學分</a:t>
            </a:r>
            <a:r>
              <a:rPr lang="en-US" altLang="zh-TW" dirty="0" smtClean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 建築</a:t>
            </a:r>
            <a:r>
              <a:rPr lang="zh-TW" altLang="en-US" dirty="0"/>
              <a:t>、藝術和藥學學士學位課程的修業時間為</a:t>
            </a:r>
            <a:r>
              <a:rPr lang="en-US" altLang="zh-TW" dirty="0"/>
              <a:t>5</a:t>
            </a:r>
            <a:r>
              <a:rPr lang="zh-TW" altLang="en-US" dirty="0"/>
              <a:t>年（</a:t>
            </a:r>
            <a:r>
              <a:rPr lang="en-US" altLang="zh-TW" dirty="0"/>
              <a:t>150-188</a:t>
            </a:r>
            <a:r>
              <a:rPr lang="zh-TW" altLang="en-US" dirty="0"/>
              <a:t>學分），醫學、牙醫和獸醫的基本訓練需要</a:t>
            </a:r>
            <a:r>
              <a:rPr lang="en-US" altLang="zh-TW" dirty="0"/>
              <a:t>6</a:t>
            </a:r>
            <a:r>
              <a:rPr lang="zh-TW" altLang="en-US" dirty="0"/>
              <a:t>年的研究（</a:t>
            </a:r>
            <a:r>
              <a:rPr lang="en-US" altLang="zh-TW" dirty="0"/>
              <a:t>210-263</a:t>
            </a:r>
            <a:r>
              <a:rPr lang="zh-TW" altLang="en-US" dirty="0"/>
              <a:t>學分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技職教育</a:t>
            </a:r>
            <a:r>
              <a:rPr lang="en-US" altLang="zh-TW" dirty="0" smtClean="0"/>
              <a:t>(</a:t>
            </a:r>
            <a:r>
              <a:rPr lang="zh-TW" altLang="en-US" dirty="0" smtClean="0"/>
              <a:t>包含師培</a:t>
            </a:r>
            <a:r>
              <a:rPr lang="en-US" altLang="zh-TW" dirty="0" smtClean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dirty="0"/>
              <a:t>可以修習</a:t>
            </a:r>
            <a:r>
              <a:rPr lang="en-US" altLang="zh-TW" dirty="0"/>
              <a:t>2</a:t>
            </a:r>
            <a:r>
              <a:rPr lang="zh-TW" altLang="zh-TW" dirty="0"/>
              <a:t>年的計劃，獲得職業教育</a:t>
            </a:r>
            <a:r>
              <a:rPr lang="en-US" altLang="zh-TW" dirty="0"/>
              <a:t>(Technical Education)</a:t>
            </a:r>
            <a:r>
              <a:rPr lang="zh-TW" altLang="zh-TW" dirty="0"/>
              <a:t>高級文憑。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410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高等教育</a:t>
            </a:r>
            <a:r>
              <a:rPr lang="en-US" altLang="zh-TW" dirty="0" smtClean="0"/>
              <a:t>-</a:t>
            </a:r>
            <a:r>
              <a:rPr lang="zh-TW" altLang="en-US" dirty="0"/>
              <a:t>碩</a:t>
            </a:r>
            <a:r>
              <a:rPr lang="zh-TW" altLang="en-US" dirty="0" smtClean="0"/>
              <a:t>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79" y="1844040"/>
            <a:ext cx="972007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碩士學位課程通常包含研究需要</a:t>
            </a:r>
            <a:r>
              <a:rPr lang="en-US" altLang="zh-TW" dirty="0" smtClean="0"/>
              <a:t>2-4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err="1" smtClean="0"/>
              <a:t>獲得該學位可以經由下列兩種方式</a:t>
            </a:r>
            <a:r>
              <a:rPr lang="en-US" altLang="zh-TW" dirty="0" smtClean="0"/>
              <a:t>：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altLang="zh-TW" sz="2000" dirty="0" smtClean="0"/>
              <a:t>完成講座課程和綜合考試</a:t>
            </a:r>
            <a:r>
              <a:rPr lang="en-US" altLang="zh-TW" sz="2000" dirty="0"/>
              <a:t>（45 -55學分</a:t>
            </a:r>
            <a:r>
              <a:rPr lang="en-US" altLang="zh-TW" sz="2000" dirty="0" smtClean="0"/>
              <a:t>）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altLang="zh-TW" sz="2000" dirty="0" smtClean="0"/>
              <a:t>完成講座課程</a:t>
            </a:r>
            <a:r>
              <a:rPr lang="en-US" altLang="zh-TW" sz="2000" dirty="0"/>
              <a:t>（36學分），並撰寫期末論文（9-12學分</a:t>
            </a:r>
            <a:r>
              <a:rPr lang="en-US" altLang="zh-TW" sz="2000" dirty="0" smtClean="0"/>
              <a:t>）。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097279" y="3584448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高等教育</a:t>
            </a:r>
            <a:r>
              <a:rPr lang="en-US" altLang="zh-TW" dirty="0" smtClean="0"/>
              <a:t>-</a:t>
            </a:r>
            <a:r>
              <a:rPr lang="zh-TW" altLang="en-US" dirty="0" smtClean="0"/>
              <a:t>博士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024128" y="5084064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博士學位需要研究年限</a:t>
            </a:r>
            <a:r>
              <a:rPr lang="en-US" altLang="zh-TW" dirty="0" smtClean="0"/>
              <a:t>2-5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至少修完</a:t>
            </a:r>
            <a:r>
              <a:rPr lang="en-US" altLang="zh-TW" dirty="0" smtClean="0"/>
              <a:t>48</a:t>
            </a:r>
            <a:r>
              <a:rPr lang="zh-TW" altLang="en-US" dirty="0" smtClean="0"/>
              <a:t>學分，其中</a:t>
            </a:r>
            <a:r>
              <a:rPr lang="en-US" altLang="zh-TW" dirty="0" smtClean="0"/>
              <a:t>12</a:t>
            </a:r>
            <a:r>
              <a:rPr lang="zh-TW" altLang="en-US" dirty="0" smtClean="0"/>
              <a:t>個學分必須修習專業課程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論文需要完整完成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42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高等教育</a:t>
            </a:r>
            <a:r>
              <a:rPr lang="en-US" altLang="zh-TW" dirty="0" smtClean="0"/>
              <a:t>-</a:t>
            </a:r>
            <a:r>
              <a:rPr lang="zh-TW" altLang="en-US" dirty="0" smtClean="0"/>
              <a:t>高等</a:t>
            </a:r>
            <a:r>
              <a:rPr lang="zh-TW" altLang="en-US" dirty="0"/>
              <a:t>研究文憑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dirty="0"/>
              <a:t>Higher Graduate Diploma)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err="1"/>
              <a:t>高等研究文憑是較高的專業文憑，</a:t>
            </a:r>
            <a:r>
              <a:rPr lang="en-US" altLang="zh-TW" dirty="0" err="1" smtClean="0"/>
              <a:t>主要由醫學或科學專業的研究生取得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這是碩士後</a:t>
            </a:r>
            <a:r>
              <a:rPr lang="en-US" altLang="zh-TW" dirty="0"/>
              <a:t>1年的計劃，需要至少24個學分。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4797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積分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積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積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</TotalTime>
  <Words>613</Words>
  <Application>Microsoft Office PowerPoint</Application>
  <PresentationFormat>寬螢幕</PresentationFormat>
  <Paragraphs>75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微軟正黑體</vt:lpstr>
      <vt:lpstr>Tw Cen MT</vt:lpstr>
      <vt:lpstr>Tw Cen MT Condensed</vt:lpstr>
      <vt:lpstr>Wingdings</vt:lpstr>
      <vt:lpstr>Wingdings 3</vt:lpstr>
      <vt:lpstr>積分</vt:lpstr>
      <vt:lpstr>泰國學制</vt:lpstr>
      <vt:lpstr>學校制度</vt:lpstr>
      <vt:lpstr>PowerPoint 簡報</vt:lpstr>
      <vt:lpstr>學前教育</vt:lpstr>
      <vt:lpstr>中等教育</vt:lpstr>
      <vt:lpstr>高中升大學</vt:lpstr>
      <vt:lpstr>高等教育-學士</vt:lpstr>
      <vt:lpstr>高等教育-碩士</vt:lpstr>
      <vt:lpstr>高等教育-高等研究文憑  (Higher Graduate Diploma)</vt:lpstr>
      <vt:lpstr>技職教育</vt:lpstr>
      <vt:lpstr>技職教育-正規技職教育體制</vt:lpstr>
      <vt:lpstr>技職教育-非正規技職教育體制</vt:lpstr>
      <vt:lpstr>技職教育-非正式技職教育體制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泰國學制</dc:title>
  <dc:creator>Windows User</dc:creator>
  <cp:lastModifiedBy>Windows User</cp:lastModifiedBy>
  <cp:revision>8</cp:revision>
  <dcterms:created xsi:type="dcterms:W3CDTF">2021-05-27T00:10:57Z</dcterms:created>
  <dcterms:modified xsi:type="dcterms:W3CDTF">2021-05-27T01:11:46Z</dcterms:modified>
</cp:coreProperties>
</file>