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1" r:id="rId4"/>
    <p:sldId id="270" r:id="rId5"/>
    <p:sldId id="271" r:id="rId6"/>
    <p:sldId id="262" r:id="rId7"/>
    <p:sldId id="259" r:id="rId8"/>
    <p:sldId id="263" r:id="rId9"/>
    <p:sldId id="264" r:id="rId10"/>
    <p:sldId id="260" r:id="rId11"/>
    <p:sldId id="265" r:id="rId12"/>
    <p:sldId id="266" r:id="rId13"/>
    <p:sldId id="268" r:id="rId14"/>
    <p:sldId id="267" r:id="rId15"/>
    <p:sldId id="269" r:id="rId16"/>
    <p:sldId id="29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49A3-EFF4-44BA-8217-976EBAEBA24B}" type="datetimeFigureOut">
              <a:rPr lang="zh-TW" altLang="en-US" smtClean="0"/>
              <a:t>2021/6/23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F6A9-7D45-4888-8AE3-0E76EFC62EC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696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49A3-EFF4-44BA-8217-976EBAEBA24B}" type="datetimeFigureOut">
              <a:rPr lang="zh-TW" altLang="en-US" smtClean="0"/>
              <a:t>2021/6/23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F6A9-7D45-4888-8AE3-0E76EFC62E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6151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49A3-EFF4-44BA-8217-976EBAEBA24B}" type="datetimeFigureOut">
              <a:rPr lang="zh-TW" altLang="en-US" smtClean="0"/>
              <a:t>2021/6/23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F6A9-7D45-4888-8AE3-0E76EFC62E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5048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49A3-EFF4-44BA-8217-976EBAEBA24B}" type="datetimeFigureOut">
              <a:rPr lang="zh-TW" altLang="en-US" smtClean="0"/>
              <a:t>2021/6/23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F6A9-7D45-4888-8AE3-0E76EFC62E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6538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49A3-EFF4-44BA-8217-976EBAEBA24B}" type="datetimeFigureOut">
              <a:rPr lang="zh-TW" altLang="en-US" smtClean="0"/>
              <a:t>2021/6/23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F6A9-7D45-4888-8AE3-0E76EFC62EC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129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49A3-EFF4-44BA-8217-976EBAEBA24B}" type="datetimeFigureOut">
              <a:rPr lang="zh-TW" altLang="en-US" smtClean="0"/>
              <a:t>2021/6/23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F6A9-7D45-4888-8AE3-0E76EFC62E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031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49A3-EFF4-44BA-8217-976EBAEBA24B}" type="datetimeFigureOut">
              <a:rPr lang="zh-TW" altLang="en-US" smtClean="0"/>
              <a:t>2021/6/23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F6A9-7D45-4888-8AE3-0E76EFC62E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3915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49A3-EFF4-44BA-8217-976EBAEBA24B}" type="datetimeFigureOut">
              <a:rPr lang="zh-TW" altLang="en-US" smtClean="0"/>
              <a:t>2021/6/23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F6A9-7D45-4888-8AE3-0E76EFC62E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5343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49A3-EFF4-44BA-8217-976EBAEBA24B}" type="datetimeFigureOut">
              <a:rPr lang="zh-TW" altLang="en-US" smtClean="0"/>
              <a:t>2021/6/23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F6A9-7D45-4888-8AE3-0E76EFC62E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2170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41849A3-EFF4-44BA-8217-976EBAEBA24B}" type="datetimeFigureOut">
              <a:rPr lang="zh-TW" altLang="en-US" smtClean="0"/>
              <a:t>2021/6/23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10F6A9-7D45-4888-8AE3-0E76EFC62E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9984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49A3-EFF4-44BA-8217-976EBAEBA24B}" type="datetimeFigureOut">
              <a:rPr lang="zh-TW" altLang="en-US" smtClean="0"/>
              <a:t>2021/6/23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F6A9-7D45-4888-8AE3-0E76EFC62E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5722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41849A3-EFF4-44BA-8217-976EBAEBA24B}" type="datetimeFigureOut">
              <a:rPr lang="zh-TW" altLang="en-US" smtClean="0"/>
              <a:t>2021/6/23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210F6A9-7D45-4888-8AE3-0E76EFC62EC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583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ac.edu.au/subject-compass/#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education.wa.edu.au/en/enrolling-in-schoo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NNx5NVFPQ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ac.edu.au/future-applicants/atar/atar-course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2187EB-C943-4546-B03B-80F7BC6291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澳洲入學制度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F092120-1C44-4092-B6BF-5B6187DAC4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108447901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國比博二  李泓儒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0241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6EA2DB-C884-4F8D-92B0-F1AE5EE3A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維多利亞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0252528-00D2-44D8-8B4B-0964DC8A6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>
            <a:normAutofit/>
          </a:bodyPr>
          <a:lstStyle/>
          <a:p>
            <a:pPr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由維多利亞州高等教育招生中心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(Victorian Tertiary Admissions Centre, VTAC)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使用維多利亞州課程和評估局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(Victorian Curriculum and Assessment Authority, VCAA)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提供的學生成績計算得出。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VTAC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會將學生的成績組合成一個“匯總”，它是從符合條件的科目中選出的百分比成績的總和：</a:t>
            </a:r>
          </a:p>
          <a:p>
            <a:pPr lvl="1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在英語、英語語言、文學或英語作為附加語言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(English as an Additional Language, EAL)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中的一項的最佳成績，</a:t>
            </a:r>
          </a:p>
          <a:p>
            <a:pPr lvl="1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其他科目中最好的三科成績（連同英語分數一起形成主要成果）</a:t>
            </a:r>
          </a:p>
          <a:p>
            <a:pPr lvl="1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其他科目中最好的兩科成績的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10%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，作為額外加分。</a:t>
            </a:r>
          </a:p>
          <a:p>
            <a:pPr>
              <a:lnSpc>
                <a:spcPts val="3000"/>
              </a:lnSpc>
              <a:buFont typeface="Wingdings" panose="05000000000000000000" pitchFamily="2" charset="2"/>
              <a:buChar char="ü"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3637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C199A0-8BD7-4DB3-89B3-798CF753B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昆士蘭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7F47404-6F6A-4586-9142-42A412139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6289"/>
          </a:xfrm>
        </p:spPr>
        <p:txBody>
          <a:bodyPr vert="horz" lIns="0" tIns="45720" rIns="0" bIns="45720" rtlCol="0">
            <a:normAutofit/>
          </a:bodyPr>
          <a:lstStyle/>
          <a:p>
            <a:pPr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年從總體排名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 Overall Position, OP)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過渡到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ATAR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OP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仍然存在時，昆士蘭高等教育招生中心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(Queensland Tertiary Admissions Centre , QTAC)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使用了一種稱為“昆士蘭核心技能測試”的計算方法。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ATAR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可以從以下任何結果組合中計算出來：</a:t>
            </a:r>
          </a:p>
          <a:p>
            <a:pPr lvl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單元和第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單元的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個一般科目。</a:t>
            </a:r>
          </a:p>
          <a:p>
            <a:pPr lvl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單元和第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單元的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個普通科目和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個應用科目。</a:t>
            </a:r>
          </a:p>
          <a:p>
            <a:pPr lvl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單元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和第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單元的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個普通科目，以及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個職業教育和培訓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(VET)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資格（證書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III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或更高）。</a:t>
            </a:r>
          </a:p>
          <a:p>
            <a:pPr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學生必須通過英語科目才能獲得昆士蘭教育證書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(Queensland Certificate of Education, QCE)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，從而有資格獲得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ATAR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，但他們的英語成績不一定需要包含在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ATAR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的計算中。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000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C199A0-8BD7-4DB3-89B3-798CF753B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塔斯馬尼亞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7F47404-6F6A-4586-9142-42A412139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6289"/>
          </a:xfrm>
        </p:spPr>
        <p:txBody>
          <a:bodyPr vert="horz" lIns="0" tIns="45720" rIns="0" bIns="45720" rtlCol="0">
            <a:noAutofit/>
          </a:bodyPr>
          <a:lstStyle/>
          <a:p>
            <a:pPr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由於塔斯馬尼亞只有一所塔斯馬尼亞大學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(University of Tasmania, UTAS)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，因此沒有全州範圍的招生機構。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塔斯馬尼亞評估、標準和認證辦公室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(Tasmanian Assessments, Standards and Certification, TASC)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的學生成績會直接提供給大學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(UTAS)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，用於計算比例和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ATAR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UTAS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polytomous Rasch model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來衡量課程結果。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有資格獲得塔斯馬尼亞教育證書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(TCE)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的學生如果還通過了四門或更多大學預科課程（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級或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級），則自動獲得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ATAR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393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C199A0-8BD7-4DB3-89B3-798CF753B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塔斯馬尼亞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7F47404-6F6A-4586-9142-42A412139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6289"/>
          </a:xfrm>
        </p:spPr>
        <p:txBody>
          <a:bodyPr vert="horz" lIns="0" tIns="45720" rIns="0" bIns="45720" rtlCol="0">
            <a:noAutofit/>
          </a:bodyPr>
          <a:lstStyle/>
          <a:p>
            <a:pPr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學生無需通過英語課程即可獲得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TCE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ATAR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，但他們必須通過其他科目或安全網測試證明成人的閱讀、寫作和交流水平。但大多數有資格獲得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ATAR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的學生都會完成英語課程，因為大多數大學入學都需要大專英語。</a:t>
            </a:r>
          </a:p>
          <a:p>
            <a:pPr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塔斯馬尼亞州的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ATAR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是根據高等教育入學分數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(TES)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計算得出的，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TES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是學生在其五門最好的大學預科科目中成績的總和。其中三門科目必須來自學生最後一年的學習（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年級），學生只能計算兩年學習的分數，即使他們已經修讀了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年級。 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其他科目，例如選定的</a:t>
            </a:r>
            <a:r>
              <a:rPr lang="en-US" altLang="zh-TW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University Connections Program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(UCP)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High Achiever Program (HAP)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課程也可能有助於學生的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ATAR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。由於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UCP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HAP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只有一個學期，因此只有一半的比例分數可以計入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ATAR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。另一半可能來自任何其他科目，但通常從其他學期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UCP/HAP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單元中選擇。</a:t>
            </a:r>
          </a:p>
        </p:txBody>
      </p:sp>
    </p:spTree>
    <p:extLst>
      <p:ext uri="{BB962C8B-B14F-4D97-AF65-F5344CB8AC3E}">
        <p14:creationId xmlns:p14="http://schemas.microsoft.com/office/powerpoint/2010/main" val="362263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C199A0-8BD7-4DB3-89B3-798CF753B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西澳大利亞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7F47404-6F6A-4586-9142-42A412139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95268"/>
          </a:xfrm>
        </p:spPr>
        <p:txBody>
          <a:bodyPr vert="horz" lIns="0" tIns="45720" rIns="0" bIns="45720" rtlCol="0">
            <a:noAutofit/>
          </a:bodyPr>
          <a:lstStyle/>
          <a:p>
            <a:pPr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高等教育機構服務中心（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 Tertiary Institutions Service Centre, TISC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）負責計算西澳學生的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ATAR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（使用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 cubic spline model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進行轉換）。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TISC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不要求學生完成英語科目，但他們必須通過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NAPLAN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National Assessment Program – Literacy and Numeracy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）成績或在線識字和算術評估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(Online Literacy and Numeracy </a:t>
            </a:r>
            <a:r>
              <a:rPr lang="en-US" altLang="zh-TW" sz="1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Assessmen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OLNA)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證明文學能力。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TISC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從學生的高等教育入學總成績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(TEA)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中得出一個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ATAR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百分位數，該成績計算為學生在過去五年的學習中最好的四門科目的總和。學生可以在以下任何科目中額外計算其分數的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10%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：英語以外的任何語言（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LOTE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）、數學方法（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methods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）、數學專長（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specialists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成熟年齡的學生也可能會收到一個成熟年齡高等教育入學總成績，其中只包含學生最好的兩門科目以及上述任何科目的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10%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318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B14F9A-25E8-4D39-B836-3B1D99A5D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課程選擇工具（以</a:t>
            </a:r>
            <a:r>
              <a:rPr lang="en-US" altLang="zh-TW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UAC</a:t>
            </a:r>
            <a:r>
              <a:rPr lang="zh-TW" alt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為例）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51DE70B-7778-4981-A251-E01C1791C4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613" t="12146" r="33622" b="18603"/>
          <a:stretch/>
        </p:blipFill>
        <p:spPr>
          <a:xfrm>
            <a:off x="7599285" y="1737360"/>
            <a:ext cx="3994953" cy="4608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934E7B5D-5838-4E40-8CB4-5D66A7396E7B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ts val="3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zh-TW" altLang="en-US" dirty="0">
                <a:hlinkClick r:id="rId3"/>
              </a:rPr>
              <a:t>網址：</a:t>
            </a:r>
            <a:r>
              <a:rPr lang="en-US" altLang="zh-TW" dirty="0">
                <a:hlinkClick r:id="rId3"/>
              </a:rPr>
              <a:t>https://www.uac.edu.au/subject-compass/#/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68754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B7BF7A-6BF4-4925-911C-7F62D080C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2F4E7DC-C3E1-44BD-AA26-36A411A7F2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7918" cy="6858001"/>
          </a:xfrm>
        </p:spPr>
      </p:pic>
    </p:spTree>
    <p:extLst>
      <p:ext uri="{BB962C8B-B14F-4D97-AF65-F5344CB8AC3E}">
        <p14:creationId xmlns:p14="http://schemas.microsoft.com/office/powerpoint/2010/main" val="599749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B7A4C2-944F-48BC-B045-D84ABE214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義務教育階段入學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A780D87-475D-46E2-9FBB-FCD661574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21901"/>
          </a:xfrm>
        </p:spPr>
        <p:txBody>
          <a:bodyPr vert="horz" lIns="0" tIns="45720" rIns="0" bIns="45720" rtlCol="0">
            <a:normAutofit fontScale="92500"/>
          </a:bodyPr>
          <a:lstStyle/>
          <a:p>
            <a:pPr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澳洲義務教育：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澳大利亞法律規定，在一定年齡之前必須接受國民義務教育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(6-15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歲，塔斯馬尼亞州至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對於已滿義務教育年限之未成年人，各州有不同的規定，例如：西澳規定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歲和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17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歲的青少年必須在學校中註冊或由培訓機構聘僱（包含學習、培訓、就業）。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從學前班到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年級的每個孩子都可以保證在當地公立學校就讀。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公立學校採申請入學，需要申請的各時間如下（以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年申請為例）：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開始幼兒園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 2022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日之前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</a:t>
            </a:r>
          </a:p>
          <a:p>
            <a:pPr lvl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開始學前班，義務教育的第一年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 2022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日之前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</a:t>
            </a:r>
          </a:p>
          <a:p>
            <a:pPr lvl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年級開始，中學一年級</a:t>
            </a:r>
          </a:p>
          <a:p>
            <a:pPr lvl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換學校。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buFont typeface="Wingdings" panose="05000000000000000000" pitchFamily="2" charset="2"/>
              <a:buChar char="ü"/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773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E4CFA478-B32E-4CDF-AE3C-DC006F8E2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21901"/>
          </a:xfrm>
        </p:spPr>
        <p:txBody>
          <a:bodyPr vert="horz" lIns="0" tIns="45720" rIns="0" bIns="45720" rtlCol="0">
            <a:normAutofit/>
          </a:bodyPr>
          <a:lstStyle/>
          <a:p>
            <a:pPr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相關服務：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學齡計算。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附近學校搜尋。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常見問答。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網址：</a:t>
            </a:r>
            <a:r>
              <a:rPr lang="zh-TW" altLang="en-US" dirty="0">
                <a:hlinkClick r:id="rId2"/>
              </a:rPr>
              <a:t>https://www.education.wa.edu.au/en/enrolling-in-school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000"/>
              </a:lnSpc>
              <a:buNone/>
            </a:pP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E99A7F7-45CD-4FDF-B241-BE8462A2A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網站相關資源（以西澳為例）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CB91952-7F21-4D3A-BF25-4213139349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31" t="30162" r="11966" b="13528"/>
          <a:stretch/>
        </p:blipFill>
        <p:spPr>
          <a:xfrm>
            <a:off x="6901499" y="4294912"/>
            <a:ext cx="4728249" cy="1915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0E425AB-A90B-4F26-971B-2462296D6D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393" t="35987" r="26748" b="25334"/>
          <a:stretch/>
        </p:blipFill>
        <p:spPr>
          <a:xfrm>
            <a:off x="6901499" y="1831433"/>
            <a:ext cx="4479674" cy="1994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D276D9EF-64AA-4F5F-B591-5B1C62FF4A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830" t="36374" r="11456" b="13528"/>
          <a:stretch/>
        </p:blipFill>
        <p:spPr>
          <a:xfrm>
            <a:off x="1325436" y="4295424"/>
            <a:ext cx="5347908" cy="1914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2593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F2C2AA-8F23-4BB4-A082-FEAD55E6B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義務教育階段升學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F1258E3-7967-4487-B92A-15FA2B4C7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6289"/>
          </a:xfrm>
        </p:spPr>
        <p:txBody>
          <a:bodyPr vert="horz" lIns="0" tIns="45720" rIns="0" bIns="45720" rtlCol="0">
            <a:normAutofit fontScale="77500" lnSpcReduction="20000"/>
          </a:bodyPr>
          <a:lstStyle/>
          <a:p>
            <a:pPr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進入小學階段：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無特定升級考試，無標準化測驗決定學生能否畢業。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畢業時無正式的畢業證書。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完成小學教育後均能進入中學階段就讀，但部分中學或私立學校仍有入學考試的要求。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進入初級中等學校階段：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包括兩種系統：一為州政府管轄的「政府學校」（州立學校或公立學校）。另一學校系統為「非政府學校」（獨立學校或私立學校）。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「政府學校」又分為開放型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(open)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與菁英型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(selective)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：開放型學校採學區制，學生依據家長的永久地址就讀；菁英型學校只招收成績優異學生（包含澳大利亞本地學生與海外具紐澳公民身分之學生）。學校依據內部與外部考試、學科競賽成績，及面試結果決定是否錄取學生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185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F2C2AA-8F23-4BB4-A082-FEAD55E6B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義務教育階段升學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F1258E3-7967-4487-B92A-15FA2B4C7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>
            <a:normAutofit/>
          </a:bodyPr>
          <a:lstStyle/>
          <a:p>
            <a:pPr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進入高級中等學校階段：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為選擇性教育（非義務性教育階段），十年級畢業後可選擇進入職場就業、技職學校就讀或繼續兩年的高級中等教育。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為了未來升學與就業準備，提供了不同的科目教學。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5631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A9F94E-D0FC-434C-A88C-28E675784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高等教育入學重要制度</a:t>
            </a:r>
            <a:br>
              <a:rPr lang="en-US" altLang="zh-TW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Australian Tertiary Admission Rank, ATAR</a:t>
            </a:r>
            <a:r>
              <a:rPr lang="zh-TW" alt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D5C1D7-C0AC-4D64-B869-E1596827B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95268"/>
          </a:xfrm>
        </p:spPr>
        <p:txBody>
          <a:bodyPr>
            <a:normAutofit fontScale="92500"/>
          </a:bodyPr>
          <a:lstStyle/>
          <a:p>
            <a:pPr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ATAR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的數字（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0.00~99.95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）並非分數，而是排名。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zh-TW" altLang="en-US" i="0" dirty="0">
                <a:solidFill>
                  <a:srgbClr val="39404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表示學生相對於其年齡組中所有學生的排名。</a:t>
            </a:r>
            <a:endParaRPr lang="en-US" altLang="zh-TW" i="0" dirty="0">
              <a:solidFill>
                <a:srgbClr val="394049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zh-TW" altLang="en-US" i="0" dirty="0">
                <a:solidFill>
                  <a:srgbClr val="39404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大學使用 </a:t>
            </a:r>
            <a:r>
              <a:rPr lang="en-US" altLang="zh-TW" i="0" dirty="0">
                <a:solidFill>
                  <a:srgbClr val="39404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ATAR </a:t>
            </a:r>
            <a:r>
              <a:rPr lang="zh-TW" altLang="en-US" i="0" dirty="0">
                <a:solidFill>
                  <a:srgbClr val="39404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來選擇學生，大多數課程的錄取取決於排名（</a:t>
            </a:r>
            <a:r>
              <a:rPr lang="en-US" altLang="zh-TW" i="0" dirty="0">
                <a:solidFill>
                  <a:srgbClr val="39404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ATAR + </a:t>
            </a:r>
            <a:r>
              <a:rPr lang="zh-TW" altLang="en-US" i="0" dirty="0">
                <a:solidFill>
                  <a:srgbClr val="39404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任何適用的調整）。</a:t>
            </a:r>
            <a:endParaRPr lang="en-US" altLang="zh-TW" i="0" dirty="0">
              <a:solidFill>
                <a:srgbClr val="394049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zh-TW" altLang="en-US" i="0" dirty="0">
                <a:solidFill>
                  <a:srgbClr val="39404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大多數大學在選擇學生時還使用其他標準（例如自傳、問卷、作品集、試鏡、面試或測試）。</a:t>
            </a:r>
            <a:endParaRPr lang="en-US" altLang="zh-TW" i="0" dirty="0">
              <a:solidFill>
                <a:srgbClr val="394049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zh-TW" altLang="en-US" i="0" dirty="0">
                <a:solidFill>
                  <a:srgbClr val="39404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平均</a:t>
            </a:r>
            <a:r>
              <a:rPr lang="en-US" altLang="zh-TW" i="0" dirty="0">
                <a:solidFill>
                  <a:srgbClr val="39404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ATAR</a:t>
            </a:r>
            <a:r>
              <a:rPr lang="zh-TW" altLang="en-US" i="0" dirty="0">
                <a:solidFill>
                  <a:srgbClr val="39404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通常在</a:t>
            </a:r>
            <a:r>
              <a:rPr lang="en-US" altLang="zh-TW" i="0" dirty="0">
                <a:solidFill>
                  <a:srgbClr val="39404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70.00</a:t>
            </a:r>
            <a:r>
              <a:rPr lang="zh-TW" altLang="en-US" i="0" dirty="0">
                <a:solidFill>
                  <a:srgbClr val="39404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左右：因為一些學生提前離校，而留校接受 </a:t>
            </a:r>
            <a:r>
              <a:rPr lang="en-US" altLang="zh-TW" i="0" dirty="0">
                <a:solidFill>
                  <a:srgbClr val="39404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ATAR </a:t>
            </a:r>
            <a:r>
              <a:rPr lang="zh-TW" altLang="en-US" i="0" dirty="0">
                <a:solidFill>
                  <a:srgbClr val="39404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的學生人數較少，學習能力更強，所以平均 </a:t>
            </a:r>
            <a:r>
              <a:rPr lang="en-US" altLang="zh-TW" i="0" dirty="0">
                <a:solidFill>
                  <a:srgbClr val="39404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ATAR </a:t>
            </a:r>
            <a:r>
              <a:rPr lang="zh-TW" altLang="en-US" i="0" dirty="0">
                <a:solidFill>
                  <a:srgbClr val="39404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更高。</a:t>
            </a:r>
            <a:endParaRPr lang="en-US" altLang="zh-TW" i="0" dirty="0">
              <a:solidFill>
                <a:srgbClr val="394049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zh-TW" altLang="en-US" i="0" dirty="0">
                <a:solidFill>
                  <a:srgbClr val="39404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每個州都會計算 </a:t>
            </a:r>
            <a:r>
              <a:rPr lang="en-US" altLang="zh-TW" i="0" dirty="0">
                <a:solidFill>
                  <a:srgbClr val="39404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ATAR</a:t>
            </a:r>
            <a:r>
              <a:rPr lang="zh-TW" altLang="en-US" i="0" dirty="0">
                <a:solidFill>
                  <a:srgbClr val="39404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，以反映學生相對於該州其他學生的排名。</a:t>
            </a:r>
            <a:endParaRPr lang="en-US" altLang="zh-TW" i="0" dirty="0">
              <a:solidFill>
                <a:srgbClr val="394049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UAC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官方講解影片：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https://www.youtube.com/watch?v=_NNx5NVFPQk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756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2741B8-816E-4DDC-98E5-9A0896E57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各州招生中心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F9AEDE2-094E-4DF5-BC40-69973DF82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>
            <a:normAutofit/>
          </a:bodyPr>
          <a:lstStyle/>
          <a:p>
            <a:pPr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所有澳大利亞公立大學都通過各自的州級招生中心使用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ATAR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  <a:p>
            <a:pPr lvl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新南威爾士州和澳大利亞首都直轄區的大學招生中心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(UAC) 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lvl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南澳大利亞州和北領地的南澳大利亞高等教育招生中心（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SATAC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 。</a:t>
            </a:r>
          </a:p>
          <a:p>
            <a:pPr lvl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維多利亞的維多利亞時代的高等教育招生中心（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VTAC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 。</a:t>
            </a:r>
          </a:p>
          <a:p>
            <a:pPr lvl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西澳大利亞的高等教育機構服務中心（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TISC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）。</a:t>
            </a:r>
          </a:p>
          <a:p>
            <a:pPr lvl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昆士蘭州的昆士蘭高等教育入學中心（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QTAC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 。</a:t>
            </a:r>
          </a:p>
        </p:txBody>
      </p:sp>
    </p:spTree>
    <p:extLst>
      <p:ext uri="{BB962C8B-B14F-4D97-AF65-F5344CB8AC3E}">
        <p14:creationId xmlns:p14="http://schemas.microsoft.com/office/powerpoint/2010/main" val="1503596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C199A0-8BD7-4DB3-89B3-798CF753B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新南威爾斯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7F47404-6F6A-4586-9142-42A412139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48534"/>
          </a:xfrm>
        </p:spPr>
        <p:txBody>
          <a:bodyPr vert="horz" lIns="0" tIns="45720" rIns="0" bIns="45720" rtlCol="0"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由大學入學中心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(University Admission Centre, UAC)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使用學生在高中證書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(Higher School Certificate,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HSC)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中取得的成績計算得出的。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科目的分數換算：一門課程的平均值等於課程候選人的平均學業成績，對於個別學生，學業成績的衡量標準是所有課程完成的平均標度分數。可計算的分數可以追朔五年。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分數總和：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個合格課程單元的比例分數總和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個英語課程（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unit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從剩餘的課程（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unit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）中最好的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個課程，其中可以包括不超過兩個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類課程。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HSC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課程劃分：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https://www.uac.edu.au/future-applicants/atar/atar-courses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類課程：學術嚴謹性、知識深度、課程對高等教育假設所需知識的貢獻程度，以及與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ATAR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計算中包含的其他課程的一致性。</a:t>
            </a:r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類課程：認知和學習表現要求的水準本身不被認為是令人滿意的，但如果包含在整體中的其他課程，對學術上的要求更高，則它們對選擇指數的貢獻被認為是足夠的。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024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C199A0-8BD7-4DB3-89B3-798CF753B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澳大利亞首都直轄區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7F47404-6F6A-4586-9142-42A412139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>
            <a:normAutofit/>
          </a:bodyPr>
          <a:lstStyle/>
          <a:p>
            <a:pPr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澳大利亞首都直轄區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(ACT) ATAR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與新南威爾士州的大學招生中心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(UAC)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一起計算。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結果是根據學生在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ACT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高中證書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(ACT Senior Secondary Certificate, ACT SSC)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中的成績計算得出的。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UAC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將所有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ACT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NSW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學生視為一個群體，因此這兩個地區的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ATAR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完全相同。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總分計算為學生在主要課程中的三個最好成績和次要課程的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60%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的總和。</a:t>
            </a:r>
          </a:p>
        </p:txBody>
      </p:sp>
    </p:spTree>
    <p:extLst>
      <p:ext uri="{BB962C8B-B14F-4D97-AF65-F5344CB8AC3E}">
        <p14:creationId xmlns:p14="http://schemas.microsoft.com/office/powerpoint/2010/main" val="144457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601</TotalTime>
  <Words>1830</Words>
  <Application>Microsoft Office PowerPoint</Application>
  <PresentationFormat>寬螢幕</PresentationFormat>
  <Paragraphs>90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2" baseType="lpstr">
      <vt:lpstr>微軟正黑體</vt:lpstr>
      <vt:lpstr>Arial</vt:lpstr>
      <vt:lpstr>Calibri</vt:lpstr>
      <vt:lpstr>Calibri Light</vt:lpstr>
      <vt:lpstr>Wingdings</vt:lpstr>
      <vt:lpstr>回顧</vt:lpstr>
      <vt:lpstr>澳洲入學制度</vt:lpstr>
      <vt:lpstr>義務教育階段入學</vt:lpstr>
      <vt:lpstr>網站相關資源（以西澳為例）</vt:lpstr>
      <vt:lpstr>義務教育階段升學</vt:lpstr>
      <vt:lpstr>義務教育階段升學</vt:lpstr>
      <vt:lpstr>高等教育入學重要制度 （Australian Tertiary Admission Rank, ATAR）</vt:lpstr>
      <vt:lpstr>各州招生中心</vt:lpstr>
      <vt:lpstr>新南威爾斯</vt:lpstr>
      <vt:lpstr>澳大利亞首都直轄區</vt:lpstr>
      <vt:lpstr>維多利亞</vt:lpstr>
      <vt:lpstr>昆士蘭</vt:lpstr>
      <vt:lpstr>塔斯馬尼亞</vt:lpstr>
      <vt:lpstr>塔斯馬尼亞</vt:lpstr>
      <vt:lpstr>西澳大利亞</vt:lpstr>
      <vt:lpstr>課程選擇工具（以UAC為例）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李泓儒</dc:creator>
  <cp:lastModifiedBy>李泓儒</cp:lastModifiedBy>
  <cp:revision>30</cp:revision>
  <dcterms:created xsi:type="dcterms:W3CDTF">2021-06-16T14:49:07Z</dcterms:created>
  <dcterms:modified xsi:type="dcterms:W3CDTF">2021-06-23T17:41:00Z</dcterms:modified>
</cp:coreProperties>
</file>