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3" r:id="rId4"/>
    <p:sldId id="258" r:id="rId5"/>
    <p:sldId id="267" r:id="rId6"/>
    <p:sldId id="266" r:id="rId7"/>
    <p:sldId id="261" r:id="rId8"/>
    <p:sldId id="262" r:id="rId9"/>
    <p:sldId id="264" r:id="rId10"/>
    <p:sldId id="265" r:id="rId1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36597-8537-4927-B3CA-C77708F4E492}" type="datetimeFigureOut">
              <a:rPr lang="zh-TW" altLang="en-US" smtClean="0"/>
              <a:t>2021/6/25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5195A-CF7B-4B28-84CD-1B9355627B0D}" type="slidenum">
              <a:rPr lang="zh-TW" altLang="en-US" smtClean="0"/>
              <a:t>‹#›</a:t>
            </a:fld>
            <a:endParaRPr lang="zh-TW" altLang="en-US"/>
          </a:p>
        </p:txBody>
      </p:sp>
    </p:spTree>
    <p:extLst>
      <p:ext uri="{BB962C8B-B14F-4D97-AF65-F5344CB8AC3E}">
        <p14:creationId xmlns:p14="http://schemas.microsoft.com/office/powerpoint/2010/main" val="199740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https://news.sina.com.tw/article/20130711/10118756.html</a:t>
            </a:r>
            <a:endParaRPr lang="zh-TW" altLang="en-US" dirty="0"/>
          </a:p>
        </p:txBody>
      </p:sp>
      <p:sp>
        <p:nvSpPr>
          <p:cNvPr id="4" name="投影片編號版面配置區 3"/>
          <p:cNvSpPr>
            <a:spLocks noGrp="1"/>
          </p:cNvSpPr>
          <p:nvPr>
            <p:ph type="sldNum" sz="quarter" idx="10"/>
          </p:nvPr>
        </p:nvSpPr>
        <p:spPr/>
        <p:txBody>
          <a:bodyPr/>
          <a:lstStyle/>
          <a:p>
            <a:fld id="{89A5195A-CF7B-4B28-84CD-1B9355627B0D}" type="slidenum">
              <a:rPr lang="zh-TW" altLang="en-US" smtClean="0"/>
              <a:t>2</a:t>
            </a:fld>
            <a:endParaRPr lang="zh-TW" altLang="en-US"/>
          </a:p>
        </p:txBody>
      </p:sp>
    </p:spTree>
    <p:extLst>
      <p:ext uri="{BB962C8B-B14F-4D97-AF65-F5344CB8AC3E}">
        <p14:creationId xmlns:p14="http://schemas.microsoft.com/office/powerpoint/2010/main" val="229863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https://epaper.edu.tw/windows.aspx?windows_sn=19850</a:t>
            </a:r>
            <a:endParaRPr lang="zh-TW" altLang="en-US"/>
          </a:p>
        </p:txBody>
      </p:sp>
      <p:sp>
        <p:nvSpPr>
          <p:cNvPr id="4" name="投影片編號版面配置區 3"/>
          <p:cNvSpPr>
            <a:spLocks noGrp="1"/>
          </p:cNvSpPr>
          <p:nvPr>
            <p:ph type="sldNum" sz="quarter" idx="10"/>
          </p:nvPr>
        </p:nvSpPr>
        <p:spPr/>
        <p:txBody>
          <a:bodyPr/>
          <a:lstStyle/>
          <a:p>
            <a:fld id="{89A5195A-CF7B-4B28-84CD-1B9355627B0D}" type="slidenum">
              <a:rPr lang="zh-TW" altLang="en-US" smtClean="0"/>
              <a:t>4</a:t>
            </a:fld>
            <a:endParaRPr lang="zh-TW" altLang="en-US"/>
          </a:p>
        </p:txBody>
      </p:sp>
    </p:spTree>
    <p:extLst>
      <p:ext uri="{BB962C8B-B14F-4D97-AF65-F5344CB8AC3E}">
        <p14:creationId xmlns:p14="http://schemas.microsoft.com/office/powerpoint/2010/main" val="18607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https://epaper.edu.tw/windows.aspx?windows_sn=19850</a:t>
            </a:r>
            <a:endParaRPr lang="zh-TW" altLang="en-US"/>
          </a:p>
        </p:txBody>
      </p:sp>
      <p:sp>
        <p:nvSpPr>
          <p:cNvPr id="4" name="投影片編號版面配置區 3"/>
          <p:cNvSpPr>
            <a:spLocks noGrp="1"/>
          </p:cNvSpPr>
          <p:nvPr>
            <p:ph type="sldNum" sz="quarter" idx="10"/>
          </p:nvPr>
        </p:nvSpPr>
        <p:spPr/>
        <p:txBody>
          <a:bodyPr/>
          <a:lstStyle/>
          <a:p>
            <a:fld id="{89A5195A-CF7B-4B28-84CD-1B9355627B0D}" type="slidenum">
              <a:rPr lang="zh-TW" altLang="en-US" smtClean="0"/>
              <a:t>5</a:t>
            </a:fld>
            <a:endParaRPr lang="zh-TW" altLang="en-US"/>
          </a:p>
        </p:txBody>
      </p:sp>
    </p:spTree>
    <p:extLst>
      <p:ext uri="{BB962C8B-B14F-4D97-AF65-F5344CB8AC3E}">
        <p14:creationId xmlns:p14="http://schemas.microsoft.com/office/powerpoint/2010/main" val="101133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lgn="l">
              <a:defRPr/>
            </a:lvl1pPr>
          </a:lstStyle>
          <a:p>
            <a:fld id="{AE436727-66C1-4C2A-8BE5-B52D3238EFBC}" type="datetimeFigureOut">
              <a:rPr lang="zh-TW" altLang="en-US" smtClean="0"/>
              <a:t>2021/6/25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9DBE21D-8ED2-487C-82AE-9D7C6AA12D99}" type="slidenum">
              <a:rPr lang="zh-TW" altLang="en-US" smtClean="0"/>
              <a:t>‹#›</a:t>
            </a:fld>
            <a:endParaRPr lang="zh-TW" alt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356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155729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9DBE21D-8ED2-487C-82AE-9D7C6AA12D99}" type="slidenum">
              <a:rPr lang="zh-TW" altLang="en-US" smtClean="0"/>
              <a:t>‹#›</a:t>
            </a:fld>
            <a:endParaRPr lang="zh-TW"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69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3728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9DBE21D-8ED2-487C-82AE-9D7C6AA12D99}" type="slidenum">
              <a:rPr lang="zh-TW" altLang="en-US" smtClean="0"/>
              <a:t>‹#›</a:t>
            </a:fld>
            <a:endParaRPr lang="zh-TW" alt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82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215180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24128" y="2967788"/>
            <a:ext cx="4754880" cy="33415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TW" altLang="en-US" smtClean="0"/>
              <a:t>按一下以編輯母片文字樣式</a:t>
            </a:r>
          </a:p>
        </p:txBody>
      </p:sp>
      <p:sp>
        <p:nvSpPr>
          <p:cNvPr id="6" name="Content Placeholder 5"/>
          <p:cNvSpPr>
            <a:spLocks noGrp="1"/>
          </p:cNvSpPr>
          <p:nvPr>
            <p:ph sz="quarter" idx="4"/>
          </p:nvPr>
        </p:nvSpPr>
        <p:spPr>
          <a:xfrm>
            <a:off x="5990888" y="2967788"/>
            <a:ext cx="4754880" cy="33415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34030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28647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266820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9DBE21D-8ED2-487C-82AE-9D7C6AA12D99}" type="slidenum">
              <a:rPr lang="zh-TW" altLang="en-US" smtClean="0"/>
              <a:t>‹#›</a:t>
            </a:fld>
            <a:endParaRPr lang="zh-TW" altLang="en-US"/>
          </a:p>
        </p:txBody>
      </p:sp>
    </p:spTree>
    <p:extLst>
      <p:ext uri="{BB962C8B-B14F-4D97-AF65-F5344CB8AC3E}">
        <p14:creationId xmlns:p14="http://schemas.microsoft.com/office/powerpoint/2010/main" val="265301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E436727-66C1-4C2A-8BE5-B52D3238EFBC}" type="datetimeFigureOut">
              <a:rPr lang="zh-TW" altLang="en-US" smtClean="0"/>
              <a:t>2021/6/25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9DBE21D-8ED2-487C-82AE-9D7C6AA12D99}" type="slidenum">
              <a:rPr lang="zh-TW" altLang="en-US" smtClean="0"/>
              <a:t>‹#›</a:t>
            </a:fld>
            <a:endParaRPr lang="zh-TW"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3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436727-66C1-4C2A-8BE5-B52D3238EFBC}" type="datetimeFigureOut">
              <a:rPr lang="zh-TW" altLang="en-US" smtClean="0"/>
              <a:t>2021/6/25</a:t>
            </a:fld>
            <a:endParaRPr lang="zh-TW"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zh-TW"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DBE21D-8ED2-487C-82AE-9D7C6AA12D99}" type="slidenum">
              <a:rPr lang="zh-TW" altLang="en-US" smtClean="0"/>
              <a:t>‹#›</a:t>
            </a:fld>
            <a:endParaRPr lang="zh-TW" alt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540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uas.or.t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泰國升學制度</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15043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016" t="15497" r="38546" b="4782"/>
          <a:stretch/>
        </p:blipFill>
        <p:spPr>
          <a:xfrm>
            <a:off x="180618" y="0"/>
            <a:ext cx="5703546" cy="6858000"/>
          </a:xfr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21667" t="12509" r="37243" b="4872"/>
          <a:stretch/>
        </p:blipFill>
        <p:spPr>
          <a:xfrm>
            <a:off x="6343626" y="0"/>
            <a:ext cx="5415558" cy="6805391"/>
          </a:xfrm>
          <a:prstGeom prst="rect">
            <a:avLst/>
          </a:prstGeom>
        </p:spPr>
      </p:pic>
    </p:spTree>
    <p:extLst>
      <p:ext uri="{BB962C8B-B14F-4D97-AF65-F5344CB8AC3E}">
        <p14:creationId xmlns:p14="http://schemas.microsoft.com/office/powerpoint/2010/main" val="141784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2004</a:t>
            </a:r>
            <a:endParaRPr lang="zh-TW" altLang="en-US" dirty="0"/>
          </a:p>
        </p:txBody>
      </p:sp>
      <p:sp>
        <p:nvSpPr>
          <p:cNvPr id="3" name="內容版面配置區 2"/>
          <p:cNvSpPr>
            <a:spLocks noGrp="1"/>
          </p:cNvSpPr>
          <p:nvPr>
            <p:ph idx="1"/>
          </p:nvPr>
        </p:nvSpPr>
        <p:spPr/>
        <p:txBody>
          <a:bodyPr/>
          <a:lstStyle/>
          <a:p>
            <a:pPr>
              <a:lnSpc>
                <a:spcPct val="100000"/>
              </a:lnSpc>
            </a:pPr>
            <a:r>
              <a:rPr lang="zh-TW" altLang="en-US" dirty="0"/>
              <a:t>一、高中階段成績優異的學生在高三那年的</a:t>
            </a:r>
            <a:r>
              <a:rPr lang="en-US" altLang="zh-TW" dirty="0"/>
              <a:t>7</a:t>
            </a:r>
            <a:r>
              <a:rPr lang="zh-TW" altLang="en-US" dirty="0"/>
              <a:t>月可以憑</a:t>
            </a:r>
            <a:r>
              <a:rPr lang="en-US" altLang="zh-TW" dirty="0"/>
              <a:t>GPA(</a:t>
            </a:r>
            <a:r>
              <a:rPr lang="en-US" altLang="zh-TW" dirty="0" err="1"/>
              <a:t>GradePoint</a:t>
            </a:r>
            <a:r>
              <a:rPr lang="en-US" altLang="zh-TW" dirty="0"/>
              <a:t> Average</a:t>
            </a:r>
            <a:r>
              <a:rPr lang="zh-TW" altLang="en-US" dirty="0"/>
              <a:t>平均績點數</a:t>
            </a:r>
            <a:r>
              <a:rPr lang="en-US" altLang="zh-TW" dirty="0"/>
              <a:t>)</a:t>
            </a:r>
            <a:r>
              <a:rPr lang="zh-TW" altLang="en-US" dirty="0"/>
              <a:t>向大學申請免試</a:t>
            </a:r>
            <a:r>
              <a:rPr lang="zh-TW" altLang="en-US" dirty="0" smtClean="0"/>
              <a:t>入學。</a:t>
            </a:r>
            <a:endParaRPr lang="en-US" altLang="zh-TW" dirty="0" smtClean="0"/>
          </a:p>
          <a:p>
            <a:pPr>
              <a:lnSpc>
                <a:spcPct val="100000"/>
              </a:lnSpc>
            </a:pPr>
            <a:r>
              <a:rPr lang="zh-TW" altLang="en-US" dirty="0" smtClean="0"/>
              <a:t>二</a:t>
            </a:r>
            <a:r>
              <a:rPr lang="zh-TW" altLang="en-US" dirty="0"/>
              <a:t>、</a:t>
            </a:r>
            <a:r>
              <a:rPr lang="en-US" altLang="zh-TW" dirty="0"/>
              <a:t>2004</a:t>
            </a:r>
            <a:r>
              <a:rPr lang="zh-TW" altLang="en-US" dirty="0"/>
              <a:t>年起，國家允許各大學于每年的</a:t>
            </a:r>
            <a:r>
              <a:rPr lang="en-US" altLang="zh-TW" dirty="0"/>
              <a:t>11</a:t>
            </a:r>
            <a:r>
              <a:rPr lang="zh-TW" altLang="en-US" dirty="0"/>
              <a:t>月左右針對屬區內的應屆考生組織自主招生</a:t>
            </a:r>
            <a:r>
              <a:rPr lang="zh-TW" altLang="en-US" dirty="0" smtClean="0"/>
              <a:t>考試。</a:t>
            </a:r>
            <a:endParaRPr lang="en-US" altLang="zh-TW" dirty="0" smtClean="0"/>
          </a:p>
          <a:p>
            <a:pPr>
              <a:lnSpc>
                <a:spcPct val="100000"/>
              </a:lnSpc>
            </a:pPr>
            <a:r>
              <a:rPr lang="zh-TW" altLang="en-US" dirty="0" smtClean="0"/>
              <a:t>三、參加</a:t>
            </a:r>
            <a:r>
              <a:rPr lang="zh-TW" altLang="en-US" dirty="0"/>
              <a:t>國家統一的考試，一年一共有三次</a:t>
            </a:r>
            <a:r>
              <a:rPr lang="zh-TW" altLang="en-US" dirty="0" smtClean="0"/>
              <a:t>。</a:t>
            </a:r>
            <a:endParaRPr lang="en-US" altLang="zh-TW" dirty="0" smtClean="0"/>
          </a:p>
          <a:p>
            <a:pPr>
              <a:lnSpc>
                <a:spcPct val="100000"/>
              </a:lnSpc>
            </a:pPr>
            <a:r>
              <a:rPr lang="zh-TW" altLang="en-US" dirty="0" smtClean="0"/>
              <a:t>       三</a:t>
            </a:r>
            <a:r>
              <a:rPr lang="en-US" altLang="zh-TW" dirty="0" smtClean="0"/>
              <a:t>~</a:t>
            </a:r>
            <a:r>
              <a:rPr lang="zh-TW" altLang="en-US" dirty="0" smtClean="0"/>
              <a:t>四月</a:t>
            </a:r>
            <a:r>
              <a:rPr lang="en-US" altLang="zh-TW" dirty="0" smtClean="0"/>
              <a:t>O-NET(Ordinary </a:t>
            </a:r>
            <a:r>
              <a:rPr lang="en-US" altLang="zh-TW" dirty="0"/>
              <a:t>National Educational Test</a:t>
            </a:r>
            <a:r>
              <a:rPr lang="en-US" altLang="zh-TW" dirty="0" smtClean="0"/>
              <a:t>)</a:t>
            </a:r>
            <a:r>
              <a:rPr lang="zh-TW" altLang="en-US" dirty="0" smtClean="0"/>
              <a:t>成績兩年內有效</a:t>
            </a:r>
            <a:endParaRPr lang="en-US" altLang="zh-TW" dirty="0" smtClean="0"/>
          </a:p>
          <a:p>
            <a:pPr>
              <a:lnSpc>
                <a:spcPct val="100000"/>
              </a:lnSpc>
            </a:pPr>
            <a:r>
              <a:rPr lang="zh-TW" altLang="en-US" dirty="0"/>
              <a:t> </a:t>
            </a:r>
            <a:r>
              <a:rPr lang="zh-TW" altLang="en-US" dirty="0" smtClean="0"/>
              <a:t>      另外兩次分別在</a:t>
            </a:r>
            <a:r>
              <a:rPr lang="en-US" altLang="zh-TW" dirty="0" smtClean="0"/>
              <a:t>12</a:t>
            </a:r>
            <a:r>
              <a:rPr lang="zh-TW" altLang="en-US" dirty="0" smtClean="0"/>
              <a:t>月和</a:t>
            </a:r>
            <a:r>
              <a:rPr lang="en-US" altLang="zh-TW" dirty="0" smtClean="0"/>
              <a:t>3</a:t>
            </a:r>
            <a:r>
              <a:rPr lang="zh-TW" altLang="en-US" dirty="0" smtClean="0"/>
              <a:t>月</a:t>
            </a:r>
            <a:endParaRPr lang="zh-TW" altLang="en-US" dirty="0"/>
          </a:p>
        </p:txBody>
      </p:sp>
    </p:spTree>
    <p:extLst>
      <p:ext uri="{BB962C8B-B14F-4D97-AF65-F5344CB8AC3E}">
        <p14:creationId xmlns:p14="http://schemas.microsoft.com/office/powerpoint/2010/main" val="148172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考試制度</a:t>
            </a:r>
          </a:p>
        </p:txBody>
      </p:sp>
      <p:sp>
        <p:nvSpPr>
          <p:cNvPr id="3" name="內容版面配置區 2"/>
          <p:cNvSpPr>
            <a:spLocks noGrp="1"/>
          </p:cNvSpPr>
          <p:nvPr>
            <p:ph idx="1"/>
          </p:nvPr>
        </p:nvSpPr>
        <p:spPr>
          <a:xfrm>
            <a:off x="1024128" y="2286000"/>
            <a:ext cx="10625328" cy="4398264"/>
          </a:xfrm>
        </p:spPr>
        <p:txBody>
          <a:bodyPr/>
          <a:lstStyle/>
          <a:p>
            <a:pPr>
              <a:buFont typeface="Wingdings" panose="05000000000000000000" pitchFamily="2" charset="2"/>
              <a:buChar char="l"/>
            </a:pPr>
            <a:r>
              <a:rPr lang="en-US" altLang="zh-TW" dirty="0" smtClean="0"/>
              <a:t>2004</a:t>
            </a:r>
            <a:r>
              <a:rPr lang="zh-TW" altLang="en-US" dirty="0" smtClean="0"/>
              <a:t>年取消全國聯考制度</a:t>
            </a:r>
            <a:endParaRPr lang="en-US" altLang="zh-TW" dirty="0" smtClean="0"/>
          </a:p>
          <a:p>
            <a:pPr>
              <a:buFont typeface="Wingdings" panose="05000000000000000000" pitchFamily="2" charset="2"/>
              <a:buChar char="l"/>
            </a:pPr>
            <a:r>
              <a:rPr lang="en-US" altLang="zh-TW" dirty="0" smtClean="0"/>
              <a:t>2018</a:t>
            </a:r>
            <a:r>
              <a:rPr lang="zh-TW" altLang="en-US" dirty="0" smtClean="0"/>
              <a:t>年考試制度調整</a:t>
            </a:r>
            <a:endParaRPr lang="en-US" altLang="zh-TW" dirty="0" smtClean="0"/>
          </a:p>
          <a:p>
            <a:pPr marL="630936" lvl="1" indent="-457200">
              <a:buFont typeface="+mj-lt"/>
              <a:buAutoNum type="arabicPeriod"/>
            </a:pPr>
            <a:r>
              <a:rPr lang="zh-TW" altLang="en-US" sz="2000" dirty="0" smtClean="0"/>
              <a:t>採取</a:t>
            </a:r>
            <a:r>
              <a:rPr lang="en-US" altLang="zh-TW" sz="2000" dirty="0" smtClean="0"/>
              <a:t>20%</a:t>
            </a:r>
            <a:r>
              <a:rPr lang="zh-TW" altLang="en-US" sz="2000" dirty="0" smtClean="0"/>
              <a:t>的高中平均成績</a:t>
            </a:r>
            <a:r>
              <a:rPr lang="en-US" altLang="zh-TW" sz="2000" dirty="0" smtClean="0"/>
              <a:t>(</a:t>
            </a:r>
            <a:r>
              <a:rPr lang="zh-TW" altLang="en-US" sz="2000" dirty="0" smtClean="0"/>
              <a:t>原為</a:t>
            </a:r>
            <a:r>
              <a:rPr lang="en-US" altLang="zh-TW" sz="2000" dirty="0" smtClean="0"/>
              <a:t>2004</a:t>
            </a:r>
            <a:r>
              <a:rPr lang="zh-TW" altLang="en-US" sz="2000" dirty="0" smtClean="0"/>
              <a:t>年的</a:t>
            </a:r>
            <a:r>
              <a:rPr lang="en-US" altLang="zh-TW" sz="2000" dirty="0" smtClean="0"/>
              <a:t>10%)</a:t>
            </a:r>
          </a:p>
          <a:p>
            <a:pPr marL="630936" lvl="1" indent="-457200">
              <a:buFont typeface="+mj-lt"/>
              <a:buAutoNum type="arabicPeriod"/>
            </a:pPr>
            <a:r>
              <a:rPr lang="en-US" altLang="zh-TW" sz="2000" dirty="0" err="1" smtClean="0"/>
              <a:t>普通國家教育考試</a:t>
            </a:r>
            <a:r>
              <a:rPr lang="en-US" altLang="zh-TW" sz="2000" dirty="0" err="1"/>
              <a:t>（Ordinary</a:t>
            </a:r>
            <a:r>
              <a:rPr lang="en-US" altLang="zh-TW" sz="2000" dirty="0"/>
              <a:t> National Education Test，簡稱</a:t>
            </a:r>
            <a:r>
              <a:rPr lang="en-US" altLang="zh-TW" sz="2000" dirty="0" smtClean="0"/>
              <a:t>O-NET）30％</a:t>
            </a:r>
            <a:endParaRPr lang="en-US" altLang="zh-TW" sz="2000" dirty="0"/>
          </a:p>
          <a:p>
            <a:pPr marL="630936" lvl="1" indent="-457200">
              <a:buFont typeface="+mj-lt"/>
              <a:buAutoNum type="arabicPeriod"/>
            </a:pPr>
            <a:r>
              <a:rPr lang="en-US" altLang="zh-TW" sz="2000" dirty="0" err="1" smtClean="0"/>
              <a:t>一般能力傾向測驗</a:t>
            </a:r>
            <a:r>
              <a:rPr lang="en-US" altLang="zh-TW" sz="2000" dirty="0" err="1"/>
              <a:t>（General</a:t>
            </a:r>
            <a:r>
              <a:rPr lang="en-US" altLang="zh-TW" sz="2000" dirty="0"/>
              <a:t> Aptitude Test，簡稱</a:t>
            </a:r>
            <a:r>
              <a:rPr lang="en-US" altLang="zh-TW" sz="2000" dirty="0" smtClean="0"/>
              <a:t>GAT）10-50％</a:t>
            </a:r>
            <a:endParaRPr lang="en-US" altLang="zh-TW" sz="2000" dirty="0"/>
          </a:p>
          <a:p>
            <a:pPr marL="630936" lvl="1" indent="-457200">
              <a:buFont typeface="+mj-lt"/>
              <a:buAutoNum type="arabicPeriod"/>
            </a:pPr>
            <a:r>
              <a:rPr lang="en-US" altLang="zh-TW" sz="2000" dirty="0" err="1" smtClean="0"/>
              <a:t>職業能力傾向測驗</a:t>
            </a:r>
            <a:r>
              <a:rPr lang="en-US" altLang="zh-TW" sz="2000" dirty="0" smtClean="0"/>
              <a:t>(the </a:t>
            </a:r>
            <a:r>
              <a:rPr lang="en-US" altLang="zh-TW" sz="2000" dirty="0"/>
              <a:t>Professional Aptitude Test</a:t>
            </a:r>
            <a:r>
              <a:rPr lang="zh-TW" altLang="zh-TW" sz="2000" dirty="0" smtClean="0"/>
              <a:t>，</a:t>
            </a:r>
            <a:r>
              <a:rPr lang="zh-TW" altLang="en-US" sz="2000" dirty="0" smtClean="0"/>
              <a:t>簡稱</a:t>
            </a:r>
            <a:r>
              <a:rPr lang="en-US" altLang="zh-TW" sz="2000" dirty="0" smtClean="0"/>
              <a:t>PAT)：0-40</a:t>
            </a:r>
            <a:r>
              <a:rPr lang="en-US" altLang="zh-TW" sz="2000" dirty="0"/>
              <a:t>％(</a:t>
            </a:r>
            <a:r>
              <a:rPr lang="en-US" altLang="zh-TW" sz="2000" dirty="0" err="1"/>
              <a:t>如果非職業教育可以不用測驗</a:t>
            </a:r>
            <a:r>
              <a:rPr lang="en-US" altLang="zh-TW" sz="2000" dirty="0" smtClean="0"/>
              <a:t>)</a:t>
            </a:r>
          </a:p>
          <a:p>
            <a:pPr marL="516636" lvl="1" indent="-342900">
              <a:buFont typeface="Wingdings" panose="05000000000000000000" pitchFamily="2" charset="2"/>
              <a:buChar char="l"/>
            </a:pPr>
            <a:r>
              <a:rPr lang="zh-TW" altLang="en-US" sz="2000" dirty="0"/>
              <a:t>錄取方式由各校自定，</a:t>
            </a:r>
            <a:r>
              <a:rPr lang="zh-TW" altLang="en-US" sz="2000" dirty="0" smtClean="0"/>
              <a:t>主要分為兩類</a:t>
            </a:r>
            <a:r>
              <a:rPr lang="zh-TW" altLang="en-US" sz="2000" dirty="0"/>
              <a:t>，一種是根據學生的日常學習成績擇優錄取，另一種是結合日常學習成績和個人專長擇優錄取。</a:t>
            </a:r>
            <a:endParaRPr lang="zh-TW" altLang="zh-TW" sz="2000" dirty="0"/>
          </a:p>
          <a:p>
            <a:pPr marL="0" indent="0">
              <a:buNone/>
            </a:pPr>
            <a:endParaRPr lang="zh-TW" altLang="en-US" dirty="0"/>
          </a:p>
        </p:txBody>
      </p:sp>
    </p:spTree>
    <p:extLst>
      <p:ext uri="{BB962C8B-B14F-4D97-AF65-F5344CB8AC3E}">
        <p14:creationId xmlns:p14="http://schemas.microsoft.com/office/powerpoint/2010/main" val="124024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入學方式</a:t>
            </a:r>
            <a:endParaRPr lang="zh-TW" altLang="en-US" dirty="0"/>
          </a:p>
        </p:txBody>
      </p:sp>
      <p:sp>
        <p:nvSpPr>
          <p:cNvPr id="3" name="內容版面配置區 2"/>
          <p:cNvSpPr>
            <a:spLocks noGrp="1"/>
          </p:cNvSpPr>
          <p:nvPr>
            <p:ph idx="1"/>
          </p:nvPr>
        </p:nvSpPr>
        <p:spPr/>
        <p:txBody>
          <a:bodyPr>
            <a:normAutofit lnSpcReduction="10000"/>
          </a:bodyPr>
          <a:lstStyle/>
          <a:p>
            <a:pPr>
              <a:lnSpc>
                <a:spcPct val="120000"/>
              </a:lnSpc>
            </a:pPr>
            <a:r>
              <a:rPr lang="en-US" altLang="zh-TW" dirty="0"/>
              <a:t>2017</a:t>
            </a:r>
            <a:r>
              <a:rPr lang="zh-TW" altLang="en-US" dirty="0"/>
              <a:t>年改制，</a:t>
            </a:r>
            <a:r>
              <a:rPr lang="en-US" altLang="zh-TW" dirty="0"/>
              <a:t>2018</a:t>
            </a:r>
            <a:r>
              <a:rPr lang="zh-TW" altLang="en-US" dirty="0"/>
              <a:t>年</a:t>
            </a:r>
            <a:r>
              <a:rPr lang="zh-TW" altLang="en-US" dirty="0" smtClean="0"/>
              <a:t>實施</a:t>
            </a:r>
            <a:endParaRPr lang="en-US" altLang="zh-TW" dirty="0" smtClean="0"/>
          </a:p>
          <a:p>
            <a:pPr>
              <a:lnSpc>
                <a:spcPct val="120000"/>
              </a:lnSpc>
            </a:pPr>
            <a:r>
              <a:rPr lang="zh-TW" altLang="en-US" dirty="0" smtClean="0"/>
              <a:t>一</a:t>
            </a:r>
            <a:r>
              <a:rPr lang="zh-TW" altLang="en-US" dirty="0"/>
              <a:t>、 對於一般學生，將以接收學生</a:t>
            </a:r>
            <a:r>
              <a:rPr lang="zh-TW" altLang="en-US" dirty="0" smtClean="0"/>
              <a:t>作品且</a:t>
            </a:r>
            <a:r>
              <a:rPr lang="zh-TW" altLang="en-US" dirty="0"/>
              <a:t>沒有透過筆試來招收新生</a:t>
            </a:r>
            <a:r>
              <a:rPr lang="zh-TW" altLang="en-US" dirty="0" smtClean="0"/>
              <a:t>。</a:t>
            </a:r>
            <a:endParaRPr lang="en-US" altLang="zh-TW" dirty="0" smtClean="0"/>
          </a:p>
          <a:p>
            <a:pPr>
              <a:lnSpc>
                <a:spcPct val="120000"/>
              </a:lnSpc>
            </a:pPr>
            <a:r>
              <a:rPr lang="zh-TW" altLang="en-US" dirty="0" smtClean="0"/>
              <a:t>具備</a:t>
            </a:r>
            <a:r>
              <a:rPr lang="zh-TW" altLang="en-US" dirty="0"/>
              <a:t>特殊能力的學生、定額（</a:t>
            </a:r>
            <a:r>
              <a:rPr lang="en-US" altLang="zh-TW" dirty="0"/>
              <a:t>Quota</a:t>
            </a:r>
            <a:r>
              <a:rPr lang="zh-TW" altLang="en-US" dirty="0"/>
              <a:t>）學生及人際網（</a:t>
            </a:r>
            <a:r>
              <a:rPr lang="en-US" altLang="zh-TW" dirty="0"/>
              <a:t>Network</a:t>
            </a:r>
            <a:r>
              <a:rPr lang="zh-TW" altLang="en-US" dirty="0"/>
              <a:t>）學生等，可以直接跟高等教育機構提交申請，像這樣的申請方式將提供兩</a:t>
            </a:r>
            <a:r>
              <a:rPr lang="zh-TW" altLang="en-US" dirty="0" smtClean="0"/>
              <a:t>輪：</a:t>
            </a:r>
            <a:endParaRPr lang="en-US" altLang="zh-TW" dirty="0" smtClean="0"/>
          </a:p>
          <a:p>
            <a:pPr>
              <a:lnSpc>
                <a:spcPct val="120000"/>
              </a:lnSpc>
              <a:buFont typeface="Wingdings" panose="05000000000000000000" pitchFamily="2" charset="2"/>
              <a:buChar char="l"/>
            </a:pPr>
            <a:r>
              <a:rPr lang="zh-TW" altLang="en-US" dirty="0" smtClean="0"/>
              <a:t>第一</a:t>
            </a:r>
            <a:r>
              <a:rPr lang="zh-TW" altLang="en-US" dirty="0"/>
              <a:t>輪於</a:t>
            </a:r>
            <a:r>
              <a:rPr lang="en-US" altLang="zh-TW" dirty="0"/>
              <a:t>2017</a:t>
            </a:r>
            <a:r>
              <a:rPr lang="zh-TW" altLang="en-US" dirty="0"/>
              <a:t>年</a:t>
            </a:r>
            <a:r>
              <a:rPr lang="en-US" altLang="zh-TW" dirty="0"/>
              <a:t>10</a:t>
            </a:r>
            <a:r>
              <a:rPr lang="zh-TW" altLang="en-US" dirty="0"/>
              <a:t>月</a:t>
            </a:r>
            <a:r>
              <a:rPr lang="en-US" altLang="zh-TW" dirty="0"/>
              <a:t>1</a:t>
            </a:r>
            <a:r>
              <a:rPr lang="zh-TW" altLang="en-US" dirty="0"/>
              <a:t>日開始接受申請，及於</a:t>
            </a:r>
            <a:r>
              <a:rPr lang="en-US" altLang="zh-TW" dirty="0"/>
              <a:t>2017</a:t>
            </a:r>
            <a:r>
              <a:rPr lang="zh-TW" altLang="en-US" dirty="0"/>
              <a:t>年</a:t>
            </a:r>
            <a:r>
              <a:rPr lang="en-US" altLang="zh-TW" dirty="0"/>
              <a:t>11</a:t>
            </a:r>
            <a:r>
              <a:rPr lang="zh-TW" altLang="en-US" dirty="0"/>
              <a:t>月</a:t>
            </a:r>
            <a:r>
              <a:rPr lang="en-US" altLang="zh-TW" dirty="0"/>
              <a:t>30</a:t>
            </a:r>
            <a:r>
              <a:rPr lang="zh-TW" altLang="en-US" dirty="0"/>
              <a:t>日進行遴選，並於</a:t>
            </a:r>
            <a:r>
              <a:rPr lang="en-US" altLang="zh-TW" dirty="0"/>
              <a:t>2017</a:t>
            </a:r>
            <a:r>
              <a:rPr lang="zh-TW" altLang="en-US" dirty="0"/>
              <a:t>年</a:t>
            </a:r>
            <a:r>
              <a:rPr lang="en-US" altLang="zh-TW" dirty="0"/>
              <a:t>12</a:t>
            </a:r>
            <a:r>
              <a:rPr lang="zh-TW" altLang="en-US" dirty="0"/>
              <a:t>月</a:t>
            </a:r>
            <a:r>
              <a:rPr lang="en-US" altLang="zh-TW" dirty="0"/>
              <a:t>22</a:t>
            </a:r>
            <a:r>
              <a:rPr lang="zh-TW" altLang="en-US" dirty="0"/>
              <a:t>日公布</a:t>
            </a:r>
            <a:r>
              <a:rPr lang="zh-TW" altLang="en-US" dirty="0" smtClean="0"/>
              <a:t>結果</a:t>
            </a:r>
            <a:endParaRPr lang="en-US" altLang="zh-TW" dirty="0" smtClean="0"/>
          </a:p>
          <a:p>
            <a:pPr>
              <a:lnSpc>
                <a:spcPct val="120000"/>
              </a:lnSpc>
              <a:buFont typeface="Wingdings" panose="05000000000000000000" pitchFamily="2" charset="2"/>
              <a:buChar char="l"/>
            </a:pPr>
            <a:r>
              <a:rPr lang="zh-TW" altLang="en-US" dirty="0" smtClean="0"/>
              <a:t>第二</a:t>
            </a:r>
            <a:r>
              <a:rPr lang="zh-TW" altLang="en-US" dirty="0"/>
              <a:t>輪於</a:t>
            </a:r>
            <a:r>
              <a:rPr lang="en-US" altLang="zh-TW" dirty="0"/>
              <a:t>2017</a:t>
            </a:r>
            <a:r>
              <a:rPr lang="zh-TW" altLang="en-US" dirty="0"/>
              <a:t>年</a:t>
            </a:r>
            <a:r>
              <a:rPr lang="en-US" altLang="zh-TW" dirty="0"/>
              <a:t>12</a:t>
            </a:r>
            <a:r>
              <a:rPr lang="zh-TW" altLang="en-US" dirty="0"/>
              <a:t>月</a:t>
            </a:r>
            <a:r>
              <a:rPr lang="en-US" altLang="zh-TW" dirty="0"/>
              <a:t>22</a:t>
            </a:r>
            <a:r>
              <a:rPr lang="zh-TW" altLang="en-US" dirty="0"/>
              <a:t>日開始接受申請，及於</a:t>
            </a:r>
            <a:r>
              <a:rPr lang="en-US" altLang="zh-TW" dirty="0"/>
              <a:t>2018</a:t>
            </a:r>
            <a:r>
              <a:rPr lang="zh-TW" altLang="en-US" dirty="0"/>
              <a:t>年</a:t>
            </a:r>
            <a:r>
              <a:rPr lang="en-US" altLang="zh-TW" dirty="0"/>
              <a:t>2</a:t>
            </a:r>
            <a:r>
              <a:rPr lang="zh-TW" altLang="en-US" dirty="0"/>
              <a:t>月</a:t>
            </a:r>
            <a:r>
              <a:rPr lang="en-US" altLang="zh-TW" dirty="0"/>
              <a:t>28</a:t>
            </a:r>
            <a:r>
              <a:rPr lang="zh-TW" altLang="en-US" dirty="0"/>
              <a:t>日進行遴選，並於</a:t>
            </a:r>
            <a:r>
              <a:rPr lang="en-US" altLang="zh-TW" dirty="0"/>
              <a:t>2018</a:t>
            </a:r>
            <a:r>
              <a:rPr lang="zh-TW" altLang="en-US" dirty="0"/>
              <a:t>年</a:t>
            </a:r>
            <a:r>
              <a:rPr lang="en-US" altLang="zh-TW" dirty="0"/>
              <a:t>3</a:t>
            </a:r>
            <a:r>
              <a:rPr lang="zh-TW" altLang="en-US" dirty="0"/>
              <a:t>月</a:t>
            </a:r>
            <a:r>
              <a:rPr lang="en-US" altLang="zh-TW" dirty="0"/>
              <a:t>26</a:t>
            </a:r>
            <a:r>
              <a:rPr lang="zh-TW" altLang="en-US" dirty="0"/>
              <a:t>日公布結果。</a:t>
            </a:r>
          </a:p>
          <a:p>
            <a:pPr>
              <a:lnSpc>
                <a:spcPct val="120000"/>
              </a:lnSpc>
            </a:pPr>
            <a:endParaRPr lang="zh-TW" altLang="en-US" dirty="0"/>
          </a:p>
        </p:txBody>
      </p:sp>
    </p:spTree>
    <p:extLst>
      <p:ext uri="{BB962C8B-B14F-4D97-AF65-F5344CB8AC3E}">
        <p14:creationId xmlns:p14="http://schemas.microsoft.com/office/powerpoint/2010/main" val="87535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入學方式</a:t>
            </a:r>
            <a:endParaRPr lang="zh-TW" altLang="en-US" dirty="0"/>
          </a:p>
        </p:txBody>
      </p:sp>
      <p:sp>
        <p:nvSpPr>
          <p:cNvPr id="3" name="內容版面配置區 2"/>
          <p:cNvSpPr>
            <a:spLocks noGrp="1"/>
          </p:cNvSpPr>
          <p:nvPr>
            <p:ph idx="1"/>
          </p:nvPr>
        </p:nvSpPr>
        <p:spPr/>
        <p:txBody>
          <a:bodyPr>
            <a:normAutofit/>
          </a:bodyPr>
          <a:lstStyle/>
          <a:p>
            <a:pPr>
              <a:lnSpc>
                <a:spcPct val="120000"/>
              </a:lnSpc>
            </a:pPr>
            <a:endParaRPr lang="zh-TW" altLang="en-US" dirty="0"/>
          </a:p>
          <a:p>
            <a:pPr>
              <a:lnSpc>
                <a:spcPct val="120000"/>
              </a:lnSpc>
            </a:pPr>
            <a:r>
              <a:rPr lang="zh-TW" altLang="en-US" dirty="0"/>
              <a:t>二、 定額招生是以筆試或實踐方式來招收新生，其中本地學生、</a:t>
            </a:r>
            <a:r>
              <a:rPr lang="en-US" altLang="zh-TW" dirty="0"/>
              <a:t>Network</a:t>
            </a:r>
            <a:r>
              <a:rPr lang="zh-TW" altLang="en-US" dirty="0"/>
              <a:t>學校指標及各種各樣特殊能力的計畫等，要按照高等教育機構公布的招生標準直接與該機構提交</a:t>
            </a:r>
            <a:r>
              <a:rPr lang="zh-TW" altLang="en-US" dirty="0" smtClean="0"/>
              <a:t>申請</a:t>
            </a:r>
            <a:endParaRPr lang="en-US" altLang="zh-TW" dirty="0" smtClean="0"/>
          </a:p>
          <a:p>
            <a:pPr>
              <a:lnSpc>
                <a:spcPct val="120000"/>
              </a:lnSpc>
            </a:pPr>
            <a:r>
              <a:rPr lang="zh-TW" altLang="en-US" dirty="0" smtClean="0"/>
              <a:t>將</a:t>
            </a:r>
            <a:r>
              <a:rPr lang="zh-TW" altLang="en-US" dirty="0"/>
              <a:t>於</a:t>
            </a:r>
            <a:r>
              <a:rPr lang="en-US" altLang="zh-TW" dirty="0"/>
              <a:t>2017</a:t>
            </a:r>
            <a:r>
              <a:rPr lang="zh-TW" altLang="en-US" dirty="0"/>
              <a:t>年</a:t>
            </a:r>
            <a:r>
              <a:rPr lang="en-US" altLang="zh-TW" dirty="0"/>
              <a:t>12</a:t>
            </a:r>
            <a:r>
              <a:rPr lang="zh-TW" altLang="en-US" dirty="0"/>
              <a:t>月起至</a:t>
            </a:r>
            <a:r>
              <a:rPr lang="en-US" altLang="zh-TW" dirty="0"/>
              <a:t>2018</a:t>
            </a:r>
            <a:r>
              <a:rPr lang="zh-TW" altLang="en-US" dirty="0"/>
              <a:t>年</a:t>
            </a:r>
            <a:r>
              <a:rPr lang="en-US" altLang="zh-TW" dirty="0"/>
              <a:t>3</a:t>
            </a:r>
            <a:r>
              <a:rPr lang="zh-TW" altLang="en-US" dirty="0"/>
              <a:t>月截止招收，及於</a:t>
            </a:r>
            <a:r>
              <a:rPr lang="en-US" altLang="zh-TW" dirty="0"/>
              <a:t>2018</a:t>
            </a:r>
            <a:r>
              <a:rPr lang="zh-TW" altLang="en-US" dirty="0"/>
              <a:t>年</a:t>
            </a:r>
            <a:r>
              <a:rPr lang="en-US" altLang="zh-TW" dirty="0"/>
              <a:t>5</a:t>
            </a:r>
            <a:r>
              <a:rPr lang="zh-TW" altLang="en-US" dirty="0"/>
              <a:t>月</a:t>
            </a:r>
            <a:r>
              <a:rPr lang="en-US" altLang="zh-TW" dirty="0"/>
              <a:t>8</a:t>
            </a:r>
            <a:r>
              <a:rPr lang="zh-TW" altLang="en-US" dirty="0"/>
              <a:t>日公布結果</a:t>
            </a:r>
            <a:r>
              <a:rPr lang="zh-TW" altLang="en-US" dirty="0" smtClean="0"/>
              <a:t>。</a:t>
            </a:r>
            <a:endParaRPr lang="zh-TW" altLang="en-US" dirty="0"/>
          </a:p>
        </p:txBody>
      </p:sp>
    </p:spTree>
    <p:extLst>
      <p:ext uri="{BB962C8B-B14F-4D97-AF65-F5344CB8AC3E}">
        <p14:creationId xmlns:p14="http://schemas.microsoft.com/office/powerpoint/2010/main" val="153180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入學方式</a:t>
            </a:r>
          </a:p>
        </p:txBody>
      </p:sp>
      <p:sp>
        <p:nvSpPr>
          <p:cNvPr id="3" name="內容版面配置區 2"/>
          <p:cNvSpPr>
            <a:spLocks noGrp="1"/>
          </p:cNvSpPr>
          <p:nvPr>
            <p:ph idx="1"/>
          </p:nvPr>
        </p:nvSpPr>
        <p:spPr/>
        <p:txBody>
          <a:bodyPr>
            <a:normAutofit/>
          </a:bodyPr>
          <a:lstStyle/>
          <a:p>
            <a:pPr marL="0" indent="0">
              <a:lnSpc>
                <a:spcPct val="120000"/>
              </a:lnSpc>
              <a:buNone/>
            </a:pPr>
            <a:r>
              <a:rPr lang="zh-TW" altLang="en-US" dirty="0" smtClean="0"/>
              <a:t>三</a:t>
            </a:r>
            <a:r>
              <a:rPr lang="zh-TW" altLang="en-US" dirty="0"/>
              <a:t>、 聯合招生，將採用於泰國醫學院機構計畫及其他計畫，並由泰國大學校長委員會作為中央單位進行招生，學生可不按順序的選報四個志願</a:t>
            </a:r>
            <a:r>
              <a:rPr lang="zh-TW" altLang="en-US" dirty="0" smtClean="0"/>
              <a:t>，由</a:t>
            </a:r>
            <a:r>
              <a:rPr lang="zh-TW" altLang="en-US" dirty="0"/>
              <a:t>高等教育機構安排學生同時考試，規定於</a:t>
            </a:r>
            <a:r>
              <a:rPr lang="en-US" altLang="zh-TW" dirty="0"/>
              <a:t>2018</a:t>
            </a:r>
            <a:r>
              <a:rPr lang="zh-TW" altLang="en-US" dirty="0"/>
              <a:t>年</a:t>
            </a:r>
            <a:r>
              <a:rPr lang="en-US" altLang="zh-TW" dirty="0"/>
              <a:t>5</a:t>
            </a:r>
            <a:r>
              <a:rPr lang="zh-TW" altLang="en-US" dirty="0"/>
              <a:t>月</a:t>
            </a:r>
            <a:r>
              <a:rPr lang="en-US" altLang="zh-TW" dirty="0"/>
              <a:t>9-13</a:t>
            </a:r>
            <a:r>
              <a:rPr lang="zh-TW" altLang="en-US" dirty="0"/>
              <a:t>日招收，及於同年</a:t>
            </a:r>
            <a:r>
              <a:rPr lang="en-US" altLang="zh-TW" dirty="0"/>
              <a:t>6</a:t>
            </a:r>
            <a:r>
              <a:rPr lang="zh-TW" altLang="en-US" dirty="0"/>
              <a:t>月</a:t>
            </a:r>
            <a:r>
              <a:rPr lang="en-US" altLang="zh-TW" dirty="0"/>
              <a:t>8</a:t>
            </a:r>
            <a:r>
              <a:rPr lang="zh-TW" altLang="en-US" dirty="0"/>
              <a:t>日公布結果</a:t>
            </a:r>
            <a:r>
              <a:rPr lang="zh-TW" altLang="en-US" dirty="0" smtClean="0"/>
              <a:t>。</a:t>
            </a:r>
            <a:endParaRPr lang="en-US" altLang="zh-TW" dirty="0" smtClean="0"/>
          </a:p>
          <a:p>
            <a:pPr marL="0" indent="0">
              <a:lnSpc>
                <a:spcPct val="120000"/>
              </a:lnSpc>
              <a:buNone/>
            </a:pPr>
            <a:endParaRPr lang="en-US" altLang="zh-TW" dirty="0"/>
          </a:p>
          <a:p>
            <a:pPr marL="0" indent="0">
              <a:lnSpc>
                <a:spcPct val="120000"/>
              </a:lnSpc>
              <a:buNone/>
            </a:pPr>
            <a:r>
              <a:rPr lang="zh-TW" altLang="en-US" dirty="0"/>
              <a:t>四、 以傳統的中央制度，並由泰國大學校長委員會作為中央單位進行招生，學生可選報四個志願，規定於</a:t>
            </a:r>
            <a:r>
              <a:rPr lang="en-US" altLang="zh-TW" dirty="0"/>
              <a:t>2018</a:t>
            </a:r>
            <a:r>
              <a:rPr lang="zh-TW" altLang="en-US" dirty="0"/>
              <a:t>年</a:t>
            </a:r>
            <a:r>
              <a:rPr lang="en-US" altLang="zh-TW" dirty="0"/>
              <a:t>6</a:t>
            </a:r>
            <a:r>
              <a:rPr lang="zh-TW" altLang="en-US" dirty="0"/>
              <a:t>月</a:t>
            </a:r>
            <a:r>
              <a:rPr lang="en-US" altLang="zh-TW" dirty="0"/>
              <a:t>5-10</a:t>
            </a:r>
            <a:r>
              <a:rPr lang="zh-TW" altLang="en-US" dirty="0"/>
              <a:t>日申請報名，及於</a:t>
            </a:r>
            <a:r>
              <a:rPr lang="en-US" altLang="zh-TW" dirty="0"/>
              <a:t>2018</a:t>
            </a:r>
            <a:r>
              <a:rPr lang="zh-TW" altLang="en-US" dirty="0"/>
              <a:t>年</a:t>
            </a:r>
            <a:r>
              <a:rPr lang="en-US" altLang="zh-TW" dirty="0"/>
              <a:t>7</a:t>
            </a:r>
            <a:r>
              <a:rPr lang="zh-TW" altLang="en-US" dirty="0"/>
              <a:t>月</a:t>
            </a:r>
            <a:r>
              <a:rPr lang="en-US" altLang="zh-TW" dirty="0"/>
              <a:t>13</a:t>
            </a:r>
            <a:r>
              <a:rPr lang="zh-TW" altLang="en-US" dirty="0"/>
              <a:t>日公布結果。</a:t>
            </a:r>
          </a:p>
        </p:txBody>
      </p:sp>
    </p:spTree>
    <p:extLst>
      <p:ext uri="{BB962C8B-B14F-4D97-AF65-F5344CB8AC3E}">
        <p14:creationId xmlns:p14="http://schemas.microsoft.com/office/powerpoint/2010/main" val="42741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入學方式</a:t>
            </a:r>
          </a:p>
        </p:txBody>
      </p:sp>
      <p:sp>
        <p:nvSpPr>
          <p:cNvPr id="3" name="內容版面配置區 2"/>
          <p:cNvSpPr>
            <a:spLocks noGrp="1"/>
          </p:cNvSpPr>
          <p:nvPr>
            <p:ph idx="1"/>
          </p:nvPr>
        </p:nvSpPr>
        <p:spPr/>
        <p:txBody>
          <a:bodyPr>
            <a:normAutofit lnSpcReduction="10000"/>
          </a:bodyPr>
          <a:lstStyle/>
          <a:p>
            <a:pPr marL="0" indent="0">
              <a:lnSpc>
                <a:spcPct val="120000"/>
              </a:lnSpc>
              <a:buNone/>
            </a:pPr>
            <a:r>
              <a:rPr lang="zh-TW" altLang="en-US" dirty="0" smtClean="0"/>
              <a:t>五、自由式</a:t>
            </a:r>
            <a:r>
              <a:rPr lang="zh-TW" altLang="en-US" dirty="0"/>
              <a:t>招生是高等教育機構以自製方式進行招生，必須在</a:t>
            </a:r>
            <a:r>
              <a:rPr lang="en-US" altLang="zh-TW" dirty="0"/>
              <a:t>7</a:t>
            </a:r>
            <a:r>
              <a:rPr lang="zh-TW" altLang="en-US" dirty="0"/>
              <a:t>月底前完成</a:t>
            </a:r>
            <a:r>
              <a:rPr lang="zh-TW" altLang="en-US" dirty="0" smtClean="0"/>
              <a:t>。</a:t>
            </a:r>
            <a:endParaRPr lang="en-US" altLang="zh-TW" dirty="0" smtClean="0"/>
          </a:p>
          <a:p>
            <a:pPr>
              <a:lnSpc>
                <a:spcPct val="120000"/>
              </a:lnSpc>
              <a:buFont typeface="Wingdings" panose="05000000000000000000" pitchFamily="2" charset="2"/>
              <a:buChar char="l"/>
            </a:pPr>
            <a:r>
              <a:rPr lang="zh-TW" altLang="en-US" dirty="0" smtClean="0"/>
              <a:t>考試</a:t>
            </a:r>
            <a:r>
              <a:rPr lang="zh-TW" altLang="en-US" dirty="0"/>
              <a:t>日程的初步規定是一般能力測驗（</a:t>
            </a:r>
            <a:r>
              <a:rPr lang="en-US" altLang="zh-TW" dirty="0"/>
              <a:t>General Achievement Test : GAT</a:t>
            </a:r>
            <a:r>
              <a:rPr lang="zh-TW" altLang="en-US" dirty="0"/>
              <a:t>） 與學術或職業能力傾向測驗（</a:t>
            </a:r>
            <a:r>
              <a:rPr lang="en-US" altLang="zh-TW" dirty="0"/>
              <a:t>Physics Aptitude Test : PAT</a:t>
            </a:r>
            <a:r>
              <a:rPr lang="zh-TW" altLang="en-US" dirty="0"/>
              <a:t>） 將於</a:t>
            </a:r>
            <a:r>
              <a:rPr lang="en-US" altLang="zh-TW" dirty="0"/>
              <a:t>2018</a:t>
            </a:r>
            <a:r>
              <a:rPr lang="zh-TW" altLang="en-US" dirty="0"/>
              <a:t>年</a:t>
            </a:r>
            <a:r>
              <a:rPr lang="en-US" altLang="zh-TW" dirty="0"/>
              <a:t>3</a:t>
            </a:r>
            <a:r>
              <a:rPr lang="zh-TW" altLang="en-US" dirty="0"/>
              <a:t>月</a:t>
            </a:r>
            <a:r>
              <a:rPr lang="en-US" altLang="zh-TW" dirty="0"/>
              <a:t>3-4</a:t>
            </a:r>
            <a:r>
              <a:rPr lang="zh-TW" altLang="en-US" dirty="0"/>
              <a:t>日舉辦，國家基礎教育測試（</a:t>
            </a:r>
            <a:r>
              <a:rPr lang="en-US" altLang="zh-TW" dirty="0"/>
              <a:t>Ordinary National Educational Test : O-NET</a:t>
            </a:r>
            <a:r>
              <a:rPr lang="zh-TW" altLang="en-US" dirty="0"/>
              <a:t>）將於</a:t>
            </a:r>
            <a:r>
              <a:rPr lang="en-US" altLang="zh-TW" dirty="0"/>
              <a:t>2018</a:t>
            </a:r>
            <a:r>
              <a:rPr lang="zh-TW" altLang="en-US" dirty="0"/>
              <a:t>年</a:t>
            </a:r>
            <a:r>
              <a:rPr lang="en-US" altLang="zh-TW" dirty="0"/>
              <a:t>3</a:t>
            </a:r>
            <a:r>
              <a:rPr lang="zh-TW" altLang="en-US" dirty="0"/>
              <a:t>月</a:t>
            </a:r>
            <a:r>
              <a:rPr lang="en-US" altLang="zh-TW" dirty="0"/>
              <a:t>3-4</a:t>
            </a:r>
            <a:r>
              <a:rPr lang="zh-TW" altLang="en-US" dirty="0"/>
              <a:t>日舉辦，普通科目測試 </a:t>
            </a:r>
            <a:r>
              <a:rPr lang="en-US" altLang="zh-TW" dirty="0"/>
              <a:t>9 </a:t>
            </a:r>
            <a:r>
              <a:rPr lang="zh-TW" altLang="en-US" dirty="0"/>
              <a:t>科目於</a:t>
            </a:r>
            <a:r>
              <a:rPr lang="en-US" altLang="zh-TW" dirty="0"/>
              <a:t>2018</a:t>
            </a:r>
            <a:r>
              <a:rPr lang="zh-TW" altLang="en-US" dirty="0"/>
              <a:t>年</a:t>
            </a:r>
            <a:r>
              <a:rPr lang="en-US" altLang="zh-TW" dirty="0"/>
              <a:t>3</a:t>
            </a:r>
            <a:r>
              <a:rPr lang="zh-TW" altLang="en-US" dirty="0"/>
              <a:t>月</a:t>
            </a:r>
            <a:r>
              <a:rPr lang="en-US" altLang="zh-TW" dirty="0"/>
              <a:t>17-18</a:t>
            </a:r>
            <a:r>
              <a:rPr lang="zh-TW" altLang="en-US" dirty="0"/>
              <a:t>日</a:t>
            </a:r>
            <a:r>
              <a:rPr lang="zh-TW" altLang="en-US" dirty="0" smtClean="0"/>
              <a:t>舉辦</a:t>
            </a:r>
            <a:endParaRPr lang="en-US" altLang="zh-TW" dirty="0" smtClean="0"/>
          </a:p>
          <a:p>
            <a:pPr>
              <a:lnSpc>
                <a:spcPct val="120000"/>
              </a:lnSpc>
              <a:buFont typeface="Wingdings" panose="05000000000000000000" pitchFamily="2" charset="2"/>
              <a:buChar char="l"/>
            </a:pPr>
            <a:r>
              <a:rPr lang="zh-TW" altLang="en-US" dirty="0" smtClean="0"/>
              <a:t>專業</a:t>
            </a:r>
            <a:r>
              <a:rPr lang="zh-TW" altLang="en-US" dirty="0"/>
              <a:t>科目考試，須由各大學自己安排及公布考試細節，並於</a:t>
            </a:r>
            <a:r>
              <a:rPr lang="en-US" altLang="zh-TW" dirty="0"/>
              <a:t>2018</a:t>
            </a:r>
            <a:r>
              <a:rPr lang="zh-TW" altLang="en-US" dirty="0"/>
              <a:t>年</a:t>
            </a:r>
            <a:r>
              <a:rPr lang="en-US" altLang="zh-TW" dirty="0"/>
              <a:t>4</a:t>
            </a:r>
            <a:r>
              <a:rPr lang="zh-TW" altLang="en-US" dirty="0"/>
              <a:t>月</a:t>
            </a:r>
            <a:r>
              <a:rPr lang="en-US" altLang="zh-TW" dirty="0"/>
              <a:t>12</a:t>
            </a:r>
            <a:r>
              <a:rPr lang="zh-TW" altLang="en-US" dirty="0"/>
              <a:t>日之內完成</a:t>
            </a:r>
            <a:r>
              <a:rPr lang="zh-TW" altLang="en-US" dirty="0" smtClean="0"/>
              <a:t>。</a:t>
            </a:r>
            <a:endParaRPr lang="en-US" altLang="zh-TW" dirty="0" smtClean="0"/>
          </a:p>
          <a:p>
            <a:pPr>
              <a:lnSpc>
                <a:spcPct val="120000"/>
              </a:lnSpc>
              <a:buFont typeface="Wingdings" panose="05000000000000000000" pitchFamily="2" charset="2"/>
              <a:buChar char="l"/>
            </a:pPr>
            <a:r>
              <a:rPr lang="zh-TW" altLang="en-US" dirty="0" smtClean="0"/>
              <a:t>泰國</a:t>
            </a:r>
            <a:r>
              <a:rPr lang="zh-TW" altLang="en-US" dirty="0"/>
              <a:t>大學校長委員會將於</a:t>
            </a:r>
            <a:r>
              <a:rPr lang="en-US" altLang="zh-TW" dirty="0"/>
              <a:t>2017</a:t>
            </a:r>
            <a:r>
              <a:rPr lang="zh-TW" altLang="en-US" dirty="0"/>
              <a:t>年</a:t>
            </a:r>
            <a:r>
              <a:rPr lang="en-US" altLang="zh-TW" dirty="0"/>
              <a:t>6</a:t>
            </a:r>
            <a:r>
              <a:rPr lang="zh-TW" altLang="en-US" dirty="0"/>
              <a:t>月</a:t>
            </a:r>
            <a:r>
              <a:rPr lang="en-US" altLang="zh-TW" dirty="0"/>
              <a:t>1</a:t>
            </a:r>
            <a:r>
              <a:rPr lang="zh-TW" altLang="en-US" dirty="0"/>
              <a:t>日在布</a:t>
            </a:r>
            <a:r>
              <a:rPr lang="en-US" altLang="zh-TW" dirty="0">
                <a:hlinkClick r:id="rId2"/>
              </a:rPr>
              <a:t>www.cuas.or.th</a:t>
            </a:r>
            <a:r>
              <a:rPr lang="zh-TW" altLang="en-US" dirty="0"/>
              <a:t>網站上公布招生錄取日程與每所大學的申請詳情及各大學聯合進行測試的招生資訊</a:t>
            </a:r>
            <a:r>
              <a:rPr lang="zh-TW" altLang="en-US" dirty="0" smtClean="0"/>
              <a:t>等</a:t>
            </a:r>
            <a:endParaRPr lang="zh-TW" altLang="en-US" dirty="0"/>
          </a:p>
        </p:txBody>
      </p:sp>
    </p:spTree>
    <p:extLst>
      <p:ext uri="{BB962C8B-B14F-4D97-AF65-F5344CB8AC3E}">
        <p14:creationId xmlns:p14="http://schemas.microsoft.com/office/powerpoint/2010/main" val="334746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入學方式</a:t>
            </a:r>
          </a:p>
        </p:txBody>
      </p:sp>
      <p:sp>
        <p:nvSpPr>
          <p:cNvPr id="3" name="內容版面配置區 2"/>
          <p:cNvSpPr>
            <a:spLocks noGrp="1"/>
          </p:cNvSpPr>
          <p:nvPr>
            <p:ph idx="1"/>
          </p:nvPr>
        </p:nvSpPr>
        <p:spPr/>
        <p:txBody>
          <a:bodyPr>
            <a:normAutofit/>
          </a:bodyPr>
          <a:lstStyle/>
          <a:p>
            <a:pPr lvl="1">
              <a:lnSpc>
                <a:spcPct val="150000"/>
              </a:lnSpc>
              <a:buFont typeface="Wingdings" panose="05000000000000000000" pitchFamily="2" charset="2"/>
              <a:buChar char="l"/>
            </a:pPr>
            <a:r>
              <a:rPr lang="zh-TW" altLang="en-US" sz="2400" dirty="0"/>
              <a:t>全新的招生系統的優點是減少學生到處申請報名入學考試</a:t>
            </a:r>
            <a:r>
              <a:rPr lang="zh-TW" altLang="en-US" sz="2400" dirty="0" smtClean="0"/>
              <a:t>問題</a:t>
            </a:r>
            <a:endParaRPr lang="en-US" altLang="zh-TW" sz="2400" dirty="0" smtClean="0"/>
          </a:p>
          <a:p>
            <a:pPr lvl="1">
              <a:lnSpc>
                <a:spcPct val="150000"/>
              </a:lnSpc>
              <a:buFont typeface="Wingdings" panose="05000000000000000000" pitchFamily="2" charset="2"/>
              <a:buChar char="l"/>
            </a:pPr>
            <a:r>
              <a:rPr lang="zh-TW" altLang="en-US" sz="2400" dirty="0" smtClean="0"/>
              <a:t>申請人</a:t>
            </a:r>
            <a:r>
              <a:rPr lang="zh-TW" altLang="en-US" sz="2400" dirty="0"/>
              <a:t>在每一輪的報名申請中只有一次確認權，若申請人確認後又改變主意， 必須先棄權後才能有資格在其他體制中重新</a:t>
            </a:r>
            <a:r>
              <a:rPr lang="zh-TW" altLang="en-US" sz="2400" dirty="0" smtClean="0"/>
              <a:t>申請</a:t>
            </a:r>
            <a:endParaRPr lang="en-US" altLang="zh-TW" sz="2400" dirty="0" smtClean="0"/>
          </a:p>
          <a:p>
            <a:pPr lvl="1">
              <a:lnSpc>
                <a:spcPct val="150000"/>
              </a:lnSpc>
              <a:buFont typeface="Wingdings" panose="05000000000000000000" pitchFamily="2" charset="2"/>
              <a:buChar char="l"/>
            </a:pPr>
            <a:r>
              <a:rPr lang="zh-TW" altLang="en-US" sz="2400" dirty="0" smtClean="0"/>
              <a:t>若</a:t>
            </a:r>
            <a:r>
              <a:rPr lang="zh-TW" altLang="en-US" sz="2400" dirty="0"/>
              <a:t>申請人在第一輪中被大學錄取了，但是申請人沒有在規定的時間內去確認，還可以在下一輪的招生中繼續申請。</a:t>
            </a:r>
          </a:p>
          <a:p>
            <a:pPr>
              <a:lnSpc>
                <a:spcPct val="150000"/>
              </a:lnSpc>
              <a:buFont typeface="Wingdings" panose="05000000000000000000" pitchFamily="2" charset="2"/>
              <a:buChar char="l"/>
            </a:pPr>
            <a:endParaRPr lang="zh-TW" altLang="en-US" sz="2800" dirty="0"/>
          </a:p>
        </p:txBody>
      </p:sp>
    </p:spTree>
    <p:extLst>
      <p:ext uri="{BB962C8B-B14F-4D97-AF65-F5344CB8AC3E}">
        <p14:creationId xmlns:p14="http://schemas.microsoft.com/office/powerpoint/2010/main" val="31703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965" t="8865" r="35436"/>
          <a:stretch/>
        </p:blipFill>
        <p:spPr>
          <a:xfrm>
            <a:off x="0" y="0"/>
            <a:ext cx="5843016" cy="7142203"/>
          </a:xfr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20666" t="23418" r="36516" b="4727"/>
          <a:stretch/>
        </p:blipFill>
        <p:spPr>
          <a:xfrm>
            <a:off x="5843016" y="0"/>
            <a:ext cx="6348984" cy="6858000"/>
          </a:xfrm>
          <a:prstGeom prst="rect">
            <a:avLst/>
          </a:prstGeom>
        </p:spPr>
      </p:pic>
    </p:spTree>
    <p:extLst>
      <p:ext uri="{BB962C8B-B14F-4D97-AF65-F5344CB8AC3E}">
        <p14:creationId xmlns:p14="http://schemas.microsoft.com/office/powerpoint/2010/main" val="3596563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積分">
  <a:themeElements>
    <a:clrScheme name="積分">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自訂 3">
      <a:majorFont>
        <a:latin typeface="Times New Roman"/>
        <a:ea typeface="標楷體"/>
        <a:cs typeface=""/>
      </a:majorFont>
      <a:minorFont>
        <a:latin typeface="Times New Roman"/>
        <a:ea typeface="標楷體"/>
        <a:cs typeface=""/>
      </a:minorFont>
    </a:fontScheme>
    <a:fmtScheme name="積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191</TotalTime>
  <Words>773</Words>
  <Application>Microsoft Office PowerPoint</Application>
  <PresentationFormat>寬螢幕</PresentationFormat>
  <Paragraphs>44</Paragraphs>
  <Slides>10</Slides>
  <Notes>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新細明體</vt:lpstr>
      <vt:lpstr>標楷體</vt:lpstr>
      <vt:lpstr>Calibri</vt:lpstr>
      <vt:lpstr>Times New Roman</vt:lpstr>
      <vt:lpstr>Tw Cen MT</vt:lpstr>
      <vt:lpstr>Wingdings</vt:lpstr>
      <vt:lpstr>Wingdings 3</vt:lpstr>
      <vt:lpstr>積分</vt:lpstr>
      <vt:lpstr>泰國升學制度</vt:lpstr>
      <vt:lpstr>2004</vt:lpstr>
      <vt:lpstr>考試制度</vt:lpstr>
      <vt:lpstr>入學方式</vt:lpstr>
      <vt:lpstr>入學方式</vt:lpstr>
      <vt:lpstr>入學方式</vt:lpstr>
      <vt:lpstr>入學方式</vt:lpstr>
      <vt:lpstr>入學方式</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泰國升學制度</dc:title>
  <dc:creator>Windows User</dc:creator>
  <cp:lastModifiedBy>Windows User</cp:lastModifiedBy>
  <cp:revision>7</cp:revision>
  <dcterms:created xsi:type="dcterms:W3CDTF">2021-06-10T00:14:52Z</dcterms:created>
  <dcterms:modified xsi:type="dcterms:W3CDTF">2021-06-25T03:38:13Z</dcterms:modified>
</cp:coreProperties>
</file>